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59"/>
  </p:notesMasterIdLst>
  <p:sldIdLst>
    <p:sldId id="421" r:id="rId2"/>
    <p:sldId id="423" r:id="rId3"/>
    <p:sldId id="425" r:id="rId4"/>
    <p:sldId id="426" r:id="rId5"/>
    <p:sldId id="427" r:id="rId6"/>
    <p:sldId id="428" r:id="rId7"/>
    <p:sldId id="429" r:id="rId8"/>
    <p:sldId id="430" r:id="rId9"/>
    <p:sldId id="431" r:id="rId10"/>
    <p:sldId id="432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6" r:id="rId25"/>
    <p:sldId id="447" r:id="rId26"/>
    <p:sldId id="448" r:id="rId27"/>
    <p:sldId id="449" r:id="rId28"/>
    <p:sldId id="450" r:id="rId29"/>
    <p:sldId id="451" r:id="rId30"/>
    <p:sldId id="452" r:id="rId31"/>
    <p:sldId id="453" r:id="rId32"/>
    <p:sldId id="454" r:id="rId33"/>
    <p:sldId id="455" r:id="rId34"/>
    <p:sldId id="456" r:id="rId35"/>
    <p:sldId id="457" r:id="rId36"/>
    <p:sldId id="458" r:id="rId37"/>
    <p:sldId id="459" r:id="rId38"/>
    <p:sldId id="460" r:id="rId39"/>
    <p:sldId id="461" r:id="rId40"/>
    <p:sldId id="462" r:id="rId41"/>
    <p:sldId id="463" r:id="rId42"/>
    <p:sldId id="464" r:id="rId43"/>
    <p:sldId id="465" r:id="rId44"/>
    <p:sldId id="466" r:id="rId45"/>
    <p:sldId id="467" r:id="rId46"/>
    <p:sldId id="468" r:id="rId47"/>
    <p:sldId id="469" r:id="rId48"/>
    <p:sldId id="470" r:id="rId49"/>
    <p:sldId id="471" r:id="rId50"/>
    <p:sldId id="472" r:id="rId51"/>
    <p:sldId id="473" r:id="rId52"/>
    <p:sldId id="474" r:id="rId53"/>
    <p:sldId id="475" r:id="rId54"/>
    <p:sldId id="476" r:id="rId55"/>
    <p:sldId id="477" r:id="rId56"/>
    <p:sldId id="478" r:id="rId57"/>
    <p:sldId id="479" r:id="rId5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99"/>
    <a:srgbClr val="FF9966"/>
    <a:srgbClr val="3333FF"/>
    <a:srgbClr val="33CCFF"/>
    <a:srgbClr val="66FF66"/>
    <a:srgbClr val="FF99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3" autoAdjust="0"/>
    <p:restoredTop sz="77215" autoAdjust="0"/>
  </p:normalViewPr>
  <p:slideViewPr>
    <p:cSldViewPr>
      <p:cViewPr varScale="1">
        <p:scale>
          <a:sx n="90" d="100"/>
          <a:sy n="90" d="100"/>
        </p:scale>
        <p:origin x="18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B7FBE4-87CD-4515-8043-EC05A80C7B10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847DB59-06FC-4441-A2C0-3E851E1CFB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773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02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76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048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105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19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509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08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055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91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F62EF-C6E0-4A5B-B6A8-85F8404E28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FBEB4-1600-49CD-8199-F1C6913B7E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C9383-C56A-42D8-9B2C-EE63B9FF86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93447-5FB7-47F1-8C54-C6DED4162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24231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98B79-8801-4A8D-B941-671A9BBCC5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DFEEB-C0F1-4F35-BA7E-7F74AFE854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1D085-8DF3-473D-870B-AE01555189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53194-DE2D-487B-84E9-F2C20F8AD1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6C5B32-D338-4128-A0F8-B42013FDF7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2A4DF-93DF-4E3B-B139-0FB93F51C3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E475A4-CDC0-44A4-95BD-B3429F8063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FF41A73-C493-4B6C-8F64-C5D52C0798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BCF62EF-C6E0-4A5B-B6A8-85F8404E28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2564904"/>
            <a:ext cx="8643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«Инженерная защита населения»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01" y="83671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ГОБУ ДПО ЯО «УЧЕБНО-МЕТОДИЧЕСКИЙ ЦЕНТР ПО ГРАЖДАНСКОЙ ОБОРОНЕ И ЧРЕЗВЫЧАЙНЫМ СИТУАЦИЯ»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5949280"/>
            <a:ext cx="2067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Ярославль, 2022 г.</a:t>
            </a:r>
          </a:p>
        </p:txBody>
      </p:sp>
      <p:pic>
        <p:nvPicPr>
          <p:cNvPr id="10" name="Рисунок 9" descr="C:\Users\Comp001\Desktop\Рисунок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48680"/>
            <a:ext cx="1643074" cy="15716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90563" y="762789"/>
            <a:ext cx="8229600" cy="334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dirty="0" smtClean="0">
                <a:solidFill>
                  <a:srgbClr val="FF3300"/>
                </a:solidFill>
              </a:rPr>
              <a:t>ПОНЯТИЕ УБЕЖИЩ И ТРЕБОВАНИЯ , ПРЕДЪЯВЛЯЕМЫЕ К НИМ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12776"/>
            <a:ext cx="4975150" cy="3536925"/>
          </a:xfrm>
          <a:solidFill>
            <a:srgbClr val="66FFFF"/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400" b="1" dirty="0" smtClean="0">
                <a:solidFill>
                  <a:srgbClr val="0000FF"/>
                </a:solidFill>
              </a:rPr>
              <a:t>     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400" b="1" dirty="0" smtClean="0">
                <a:solidFill>
                  <a:srgbClr val="0000FF"/>
                </a:solidFill>
              </a:rPr>
              <a:t> </a:t>
            </a:r>
            <a:r>
              <a:rPr lang="ru-RU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Убежища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предназначены для обеспечения  защиты укрываемых от: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расчетного воздействия поражающих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факторов ядерного оружия;</a:t>
            </a:r>
          </a:p>
          <a:p>
            <a:pPr marL="0" indent="0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обычных средств поражения(без учета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прямого попадания);</a:t>
            </a:r>
          </a:p>
          <a:p>
            <a:pPr marL="0" indent="0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бактериальных(биологических) средств;</a:t>
            </a:r>
          </a:p>
          <a:p>
            <a:pPr marL="0" indent="0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ОВ, АХОВ;</a:t>
            </a:r>
          </a:p>
          <a:p>
            <a:pPr marL="0" indent="0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от катастрофического затопления;</a:t>
            </a:r>
          </a:p>
          <a:p>
            <a:pPr marL="0" indent="0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радиоактивных продуктов при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разрушении ядерных энергоустановок;</a:t>
            </a:r>
          </a:p>
          <a:p>
            <a:pPr marL="0" indent="0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высоких температур и продуктов горения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при пожарах.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1600" b="1" dirty="0" smtClean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ru-RU" sz="1600" b="1" dirty="0" smtClean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ru-RU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400" dirty="0" smtClean="0"/>
              <a:t>              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8101" y="4428034"/>
            <a:ext cx="2835172" cy="227849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6629" name="Прямоугольник 5"/>
          <p:cNvSpPr>
            <a:spLocks noChangeArrowheads="1"/>
          </p:cNvSpPr>
          <p:nvPr/>
        </p:nvSpPr>
        <p:spPr bwMode="auto">
          <a:xfrm>
            <a:off x="410322" y="5191075"/>
            <a:ext cx="4987851" cy="1477328"/>
          </a:xfrm>
          <a:prstGeom prst="rect">
            <a:avLst/>
          </a:prstGeom>
          <a:solidFill>
            <a:srgbClr val="FBD4FC"/>
          </a:solidFill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/>
              <a:t>Требования к объемно-планировочным  и конструктивным решениям защитных сооружений. к санитарно-техническим и другим устройствам и оборудованию определены</a:t>
            </a:r>
            <a:r>
              <a:rPr lang="ru-RU" b="1" dirty="0"/>
              <a:t>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СН и П – 2-11-77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. </a:t>
            </a:r>
            <a:endParaRPr lang="ru-RU" dirty="0"/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968" y="1412776"/>
            <a:ext cx="2781497" cy="270023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683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395536" y="612479"/>
            <a:ext cx="82296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</a:t>
            </a:r>
            <a:r>
              <a:rPr lang="ru-RU" sz="2400" b="1" dirty="0">
                <a:solidFill>
                  <a:srgbClr val="FF0000"/>
                </a:solidFill>
              </a:rPr>
              <a:t> ПОМЕЩЕНИЙ УБЕЖИЩА</a:t>
            </a:r>
          </a:p>
        </p:txBody>
      </p:sp>
      <p:pic>
        <p:nvPicPr>
          <p:cNvPr id="27651" name="Picture 5" descr="рис"/>
          <p:cNvPicPr>
            <a:picLocks noChangeAspect="1" noChangeArrowheads="1"/>
          </p:cNvPicPr>
          <p:nvPr/>
        </p:nvPicPr>
        <p:blipFill>
          <a:blip r:embed="rId2" cstate="print"/>
          <a:srcRect t="45714"/>
          <a:stretch>
            <a:fillRect/>
          </a:stretch>
        </p:blipFill>
        <p:spPr bwMode="auto">
          <a:xfrm>
            <a:off x="1449996" y="1160167"/>
            <a:ext cx="6120680" cy="3068703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611560" y="4332842"/>
            <a:ext cx="30963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7313" indent="174625"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помещения</a:t>
            </a:r>
          </a:p>
          <a:p>
            <a:pPr marL="87313" indent="174625">
              <a:spcBef>
                <a:spcPct val="50000"/>
              </a:spcBef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1.Помещение для       </a:t>
            </a:r>
          </a:p>
          <a:p>
            <a:pPr marL="87313" indent="174625">
              <a:spcBef>
                <a:spcPct val="50000"/>
              </a:spcBef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укрываемых</a:t>
            </a:r>
          </a:p>
          <a:p>
            <a:pPr marL="87313" indent="174625">
              <a:spcBef>
                <a:spcPct val="50000"/>
              </a:spcBef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2.Пункт управления</a:t>
            </a:r>
          </a:p>
          <a:p>
            <a:pPr marL="87313" indent="174625">
              <a:spcBef>
                <a:spcPct val="50000"/>
              </a:spcBef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3. Медицинский пункт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4415408" y="4319826"/>
            <a:ext cx="412092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7313" indent="174625"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ru-RU" sz="1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Вспомогательные помещения</a:t>
            </a:r>
          </a:p>
          <a:p>
            <a:pPr marL="87313" indent="174625">
              <a:spcBef>
                <a:spcPct val="50000"/>
              </a:spcBef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4.Фильтровентиляционное помещение</a:t>
            </a:r>
          </a:p>
          <a:p>
            <a:pPr marL="87313" indent="174625">
              <a:spcBef>
                <a:spcPct val="50000"/>
              </a:spcBef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5.Дизельная электростанция</a:t>
            </a:r>
          </a:p>
          <a:p>
            <a:pPr marL="87313" indent="174625">
              <a:spcBef>
                <a:spcPct val="50000"/>
              </a:spcBef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6.Санитарный узел</a:t>
            </a:r>
          </a:p>
          <a:p>
            <a:pPr marL="87313" indent="174625">
              <a:spcBef>
                <a:spcPct val="50000"/>
              </a:spcBef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7.Помещение для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электрощитовой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174625">
              <a:spcBef>
                <a:spcPct val="50000"/>
              </a:spcBef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8.Помещение для продовольствия</a:t>
            </a:r>
          </a:p>
          <a:p>
            <a:pPr marL="87313" indent="174625">
              <a:spcBef>
                <a:spcPct val="50000"/>
              </a:spcBef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9.Вход с тамбуром</a:t>
            </a:r>
          </a:p>
          <a:p>
            <a:pPr marL="87313" indent="174625">
              <a:spcBef>
                <a:spcPct val="50000"/>
              </a:spcBef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10.Аварийный выход с тамбуром</a:t>
            </a:r>
          </a:p>
        </p:txBody>
      </p:sp>
    </p:spTree>
    <p:extLst>
      <p:ext uri="{BB962C8B-B14F-4D97-AF65-F5344CB8AC3E}">
        <p14:creationId xmlns:p14="http://schemas.microsoft.com/office/powerpoint/2010/main" val="3607929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895" t="19124" r="7941" b="19135"/>
          <a:stretch>
            <a:fillRect/>
          </a:stretch>
        </p:blipFill>
        <p:spPr>
          <a:xfrm>
            <a:off x="257175" y="1058863"/>
            <a:ext cx="8678863" cy="5583237"/>
          </a:xfrm>
          <a:noFill/>
          <a:ln w="28575">
            <a:solidFill>
              <a:srgbClr val="CC3300"/>
            </a:solidFill>
          </a:ln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442913" y="568325"/>
            <a:ext cx="82296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 ПОМЕЩЕНИЙ УБЕЖИЩА</a:t>
            </a:r>
          </a:p>
        </p:txBody>
      </p:sp>
    </p:spTree>
    <p:extLst>
      <p:ext uri="{BB962C8B-B14F-4D97-AF65-F5344CB8AC3E}">
        <p14:creationId xmlns:p14="http://schemas.microsoft.com/office/powerpoint/2010/main" val="25905665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2"/>
          <p:cNvSpPr>
            <a:spLocks noGrp="1" noChangeArrowheads="1"/>
          </p:cNvSpPr>
          <p:nvPr>
            <p:ph type="title"/>
          </p:nvPr>
        </p:nvSpPr>
        <p:spPr>
          <a:xfrm>
            <a:off x="683568" y="44624"/>
            <a:ext cx="8229600" cy="50482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, ПРЕДЪЯВЛЯЕМЫЕ</a:t>
            </a:r>
            <a:r>
              <a:rPr lang="ru-RU" sz="2400" b="1" dirty="0" smtClean="0">
                <a:solidFill>
                  <a:srgbClr val="FF3300"/>
                </a:solidFill>
              </a:rPr>
              <a:t> К УБЕЖИЩАМ</a:t>
            </a:r>
          </a:p>
        </p:txBody>
      </p:sp>
      <p:graphicFrame>
        <p:nvGraphicFramePr>
          <p:cNvPr id="57564" name="Group 22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96040103"/>
              </p:ext>
            </p:extLst>
          </p:nvPr>
        </p:nvGraphicFramePr>
        <p:xfrm>
          <a:off x="198438" y="528639"/>
          <a:ext cx="8743950" cy="6229228"/>
        </p:xfrm>
        <a:graphic>
          <a:graphicData uri="http://schemas.openxmlformats.org/drawingml/2006/table">
            <a:tbl>
              <a:tblPr/>
              <a:tblGrid>
                <a:gridCol w="773162"/>
                <a:gridCol w="5865763"/>
                <a:gridCol w="2105025"/>
              </a:tblGrid>
              <a:tr h="2665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7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Норматив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7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79F6"/>
                    </a:solidFill>
                  </a:tcPr>
                </a:tc>
              </a:tr>
              <a:tr h="8258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помещениях для укрываемых устанавливаются двух и трехъярусные нары: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нижние для сидения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верхние – для лежанья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0,45 х 0, 45 м на чел.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0,55  х 1,8 м на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9062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Норма по площади для укрываемых составляет: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при двухъярусном расположении нар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при трехъярусном расположении нар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на ПУ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0,5 кв. м /чел.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0,4 кв. м /чел.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2,0 кв. м /чел.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693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Количество мест для лежания (% от вместимости убежища):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при двухъярусном расположении нар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при трехъярусном расположении нар,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20%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30%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838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Внутренний объем помещения  на 1 укрываемого.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1.5 м.куб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444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Помещение для ПУ предусматривается на предприятии с наибольшей работающей сменой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Более 600 человек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7611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Общее количество работающих на ПУ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До 10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13327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Параметры основных факторов воздушной среды, опасные для дальнейшего пребывания людей в ЗС: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температура воздуха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концентрация двуокиси углерода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содержание кислорода в воздухе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содержание окиси углерода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+ 34  С и выше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5 % и более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14% и менее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100 мг/м.куб. и более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949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Время приведения в готовность ЗС: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На ХОО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Не более 12 часов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Немедленно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4797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Время непрерывного пребывания укрываемых в ЗС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на АЭС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48 час.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До 5 суток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045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72"/>
          <p:cNvSpPr>
            <a:spLocks noGrp="1" noChangeArrowheads="1"/>
          </p:cNvSpPr>
          <p:nvPr>
            <p:ph type="title"/>
          </p:nvPr>
        </p:nvSpPr>
        <p:spPr>
          <a:xfrm>
            <a:off x="529208" y="764704"/>
            <a:ext cx="8229600" cy="2873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, ПРЕДЪЯВЛЯЕМЫЕ К УБЕЖИЩАМ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4008" y="2204863"/>
            <a:ext cx="4163442" cy="4090987"/>
          </a:xfr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727" y="2204864"/>
            <a:ext cx="4313808" cy="409098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Rectangle 72"/>
          <p:cNvSpPr txBox="1">
            <a:spLocks noChangeArrowheads="1"/>
          </p:cNvSpPr>
          <p:nvPr/>
        </p:nvSpPr>
        <p:spPr bwMode="auto">
          <a:xfrm>
            <a:off x="348407" y="1628800"/>
            <a:ext cx="8509000" cy="50482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РАЗМЕЩЕНИЕ  ОБОРУДОВАНИЯ В УБЕЖИЩЕ</a:t>
            </a:r>
          </a:p>
        </p:txBody>
      </p:sp>
    </p:spTree>
    <p:extLst>
      <p:ext uri="{BB962C8B-B14F-4D97-AF65-F5344CB8AC3E}">
        <p14:creationId xmlns:p14="http://schemas.microsoft.com/office/powerpoint/2010/main" val="13570977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48282"/>
            <a:ext cx="8445500" cy="563563"/>
          </a:xfrm>
        </p:spPr>
        <p:txBody>
          <a:bodyPr/>
          <a:lstStyle/>
          <a:p>
            <a:pPr algn="ctr" eaLnBrk="1" hangingPunct="1"/>
            <a:r>
              <a:rPr lang="ru-RU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, ПРЕДЪЯВЛЯЕМЫЕ К ВХОДАМ В УБЕЖИЩА</a:t>
            </a: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449263" y="1163637"/>
            <a:ext cx="8486775" cy="383210"/>
          </a:xfrm>
          <a:prstGeom prst="rect">
            <a:avLst/>
          </a:prstGeom>
          <a:solidFill>
            <a:srgbClr val="7BFD7B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b="1"/>
              <a:t>Количество входов в убежище:</a:t>
            </a: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449263" y="2343150"/>
            <a:ext cx="3111500" cy="2187575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dirty="0"/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300 чел.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вход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(при этом вторым входом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должен быть аварийный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    ( эвакуационный)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выход в виде тоннеля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 внутренним размером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1,2х2 м с дверным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/>
              <a:t>Проемом</a:t>
            </a:r>
            <a:r>
              <a:rPr lang="en-US" sz="1400" b="1" dirty="0"/>
              <a:t> </a:t>
            </a:r>
            <a:r>
              <a:rPr lang="ru-RU" sz="1400" b="1" dirty="0"/>
              <a:t> 0,8х1.8 </a:t>
            </a:r>
            <a:r>
              <a:rPr lang="ru-RU" sz="1400" b="1" dirty="0" smtClean="0"/>
              <a:t>м</a:t>
            </a:r>
            <a:endParaRPr lang="ru-RU" sz="1400" b="1" dirty="0"/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ru-RU" sz="1400" b="1" dirty="0">
              <a:solidFill>
                <a:srgbClr val="009999"/>
              </a:solidFill>
            </a:endParaRPr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6740525" y="2328863"/>
            <a:ext cx="2195513" cy="2178050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/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600 чел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</a:p>
          <a:p>
            <a:pPr algn="ctr"/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входа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 при этом  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предусматривается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устройство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двухкамерного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тамбура – шлюза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/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ru-RU" sz="2800" b="1" dirty="0"/>
          </a:p>
        </p:txBody>
      </p:sp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3657600" y="2343150"/>
            <a:ext cx="2903538" cy="2165350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ru-RU" sz="2400" b="1" dirty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300 до 600 чел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входа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 при этом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предусматривается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устройство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при одном из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входов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однокамерного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тамбура – шлюза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ru-RU" sz="1400" b="1" dirty="0">
              <a:solidFill>
                <a:srgbClr val="00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877218" y="2037903"/>
            <a:ext cx="352425" cy="368300"/>
          </a:xfrm>
          <a:prstGeom prst="downArrow">
            <a:avLst/>
          </a:prstGeom>
          <a:solidFill>
            <a:srgbClr val="CC33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488594" y="2041078"/>
            <a:ext cx="377825" cy="385763"/>
          </a:xfrm>
          <a:prstGeom prst="downArrow">
            <a:avLst/>
          </a:prstGeom>
          <a:solidFill>
            <a:srgbClr val="CC33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549636" y="2037903"/>
            <a:ext cx="320675" cy="388938"/>
          </a:xfrm>
          <a:prstGeom prst="downArrow">
            <a:avLst/>
          </a:prstGeom>
          <a:solidFill>
            <a:srgbClr val="CC33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Минус 15"/>
          <p:cNvSpPr/>
          <p:nvPr/>
        </p:nvSpPr>
        <p:spPr>
          <a:xfrm>
            <a:off x="882650" y="1764110"/>
            <a:ext cx="8020050" cy="419100"/>
          </a:xfrm>
          <a:prstGeom prst="mathMinus">
            <a:avLst/>
          </a:prstGeom>
          <a:solidFill>
            <a:srgbClr val="CC33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474270" y="1576698"/>
            <a:ext cx="377825" cy="368300"/>
          </a:xfrm>
          <a:prstGeom prst="downArrow">
            <a:avLst/>
          </a:prstGeom>
          <a:solidFill>
            <a:srgbClr val="CC33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175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9350" y="4552106"/>
            <a:ext cx="2871788" cy="211772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175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3225" y="4530725"/>
            <a:ext cx="2182813" cy="212725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1758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600" y="4530725"/>
            <a:ext cx="3078163" cy="213360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1788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187151"/>
            <a:ext cx="8229600" cy="8445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, ПРЕДЪЯВЛЯЕМЫЕ К ВХОДАМ В УБЕЖИЩА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075112"/>
            <a:ext cx="2563019" cy="2357438"/>
          </a:xfr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8563" y="1129506"/>
            <a:ext cx="2076450" cy="247015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8563" y="4110038"/>
            <a:ext cx="2082800" cy="232251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2773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663" y="1129506"/>
            <a:ext cx="2614612" cy="248920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14253" y="1090414"/>
            <a:ext cx="1508125" cy="2509242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ЗАЩИТНО-ГЕРМЕТИ-ЧЕСКАЯ </a:t>
            </a:r>
          </a:p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ДВЕРЬ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109991" y="1119783"/>
            <a:ext cx="1676400" cy="2518767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ГЕРМЕТИ-ЧЕСКАЯ ДВЕРЬ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109991" y="4097188"/>
            <a:ext cx="1685925" cy="2367112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ГЕРМЕТИ-</a:t>
            </a:r>
          </a:p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ЧЕСКИЙ </a:t>
            </a:r>
          </a:p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СТАВЕНЬ АВАРИЙНОГО ВЫХОДА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079750" y="4075113"/>
            <a:ext cx="1531938" cy="2389187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ЗАЩИТНО-ГЕРМЕТИ-ЧЕСКИЕ И ГЕРМЕТИ-ЧЕСКИЕ ВОРОТА</a:t>
            </a:r>
          </a:p>
        </p:txBody>
      </p:sp>
    </p:spTree>
    <p:extLst>
      <p:ext uri="{BB962C8B-B14F-4D97-AF65-F5344CB8AC3E}">
        <p14:creationId xmlns:p14="http://schemas.microsoft.com/office/powerpoint/2010/main" val="1526637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336798" y="906593"/>
            <a:ext cx="8483676" cy="429295"/>
          </a:xfr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РЕЖИМЫ ВЕНТИЛЯЦИИ В УБЕЖИЩАХ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36798" y="1355328"/>
            <a:ext cx="8483676" cy="6080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Вентилирование помещений убежищ осуществляется по следующим  режимам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66849" y="3502596"/>
            <a:ext cx="2501155" cy="3143250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00FF"/>
                </a:solidFill>
              </a:rPr>
              <a:t>Чистой вентиляции 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</a:rPr>
              <a:t>- (режим 1)</a:t>
            </a:r>
            <a:r>
              <a:rPr lang="ru-RU" sz="1600" b="1" dirty="0"/>
              <a:t> – </a:t>
            </a:r>
          </a:p>
          <a:p>
            <a:pPr algn="ctr"/>
            <a:r>
              <a:rPr lang="ru-RU" sz="1400" b="1" dirty="0"/>
              <a:t>наружный воздух </a:t>
            </a:r>
          </a:p>
          <a:p>
            <a:pPr algn="ctr"/>
            <a:r>
              <a:rPr lang="ru-RU" sz="1400" b="1" dirty="0"/>
              <a:t>очищается от </a:t>
            </a:r>
          </a:p>
          <a:p>
            <a:pPr algn="ctr"/>
            <a:r>
              <a:rPr lang="ru-RU" sz="1400" b="1" dirty="0"/>
              <a:t>аэрозолей </a:t>
            </a:r>
          </a:p>
          <a:p>
            <a:pPr algn="ctr"/>
            <a:r>
              <a:rPr lang="ru-RU" sz="1400" b="1" dirty="0"/>
              <a:t>(обычной пыли)</a:t>
            </a:r>
          </a:p>
          <a:p>
            <a:pPr algn="ctr"/>
            <a:r>
              <a:rPr lang="ru-RU" sz="1400" b="1" dirty="0"/>
              <a:t>  в пылефильтрах и</a:t>
            </a:r>
          </a:p>
          <a:p>
            <a:pPr algn="ctr"/>
            <a:r>
              <a:rPr lang="ru-RU" sz="1400" b="1" dirty="0"/>
              <a:t> (или) </a:t>
            </a:r>
            <a:r>
              <a:rPr lang="ru-RU" sz="1400" b="1" dirty="0" err="1"/>
              <a:t>предфильтрах</a:t>
            </a:r>
            <a:r>
              <a:rPr lang="ru-RU" sz="1400" b="1" dirty="0"/>
              <a:t>. </a:t>
            </a:r>
          </a:p>
          <a:p>
            <a:pPr algn="ctr"/>
            <a:r>
              <a:rPr lang="ru-RU" sz="1400" b="1" dirty="0"/>
              <a:t>         Норма подачи</a:t>
            </a:r>
          </a:p>
          <a:p>
            <a:pPr algn="ctr"/>
            <a:r>
              <a:rPr lang="ru-RU" sz="1400" b="1" dirty="0"/>
              <a:t> для убежищ </a:t>
            </a:r>
          </a:p>
          <a:p>
            <a:pPr algn="ctr"/>
            <a:r>
              <a:rPr lang="ru-RU" sz="1400" b="1" dirty="0"/>
              <a:t> </a:t>
            </a:r>
            <a:r>
              <a:rPr lang="ru-RU" sz="1600" b="1" dirty="0">
                <a:solidFill>
                  <a:srgbClr val="FF3300"/>
                </a:solidFill>
              </a:rPr>
              <a:t>8-13 куб. м /</a:t>
            </a:r>
            <a:r>
              <a:rPr lang="ru-RU" sz="1600" b="1" dirty="0" err="1">
                <a:solidFill>
                  <a:srgbClr val="FF3300"/>
                </a:solidFill>
              </a:rPr>
              <a:t>чел.час</a:t>
            </a:r>
            <a:r>
              <a:rPr lang="ru-RU" sz="1400" b="1" dirty="0"/>
              <a:t>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ru-RU" sz="1400" b="1" dirty="0">
              <a:solidFill>
                <a:srgbClr val="009999"/>
              </a:solidFill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878859" y="3501008"/>
            <a:ext cx="3275856" cy="3135313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/>
          </a:p>
          <a:p>
            <a:pPr algn="ctr"/>
            <a:endParaRPr lang="ru-RU" sz="1400" b="1" dirty="0"/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600" b="1" dirty="0">
                <a:solidFill>
                  <a:srgbClr val="0000FF"/>
                </a:solidFill>
              </a:rPr>
              <a:t>Полной изоляции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ru-RU" sz="1600" b="1" dirty="0">
                <a:solidFill>
                  <a:srgbClr val="0000FF"/>
                </a:solidFill>
              </a:rPr>
              <a:t> (режим 3) –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/>
              <a:t>предусматривается в убежищах,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/>
              <a:t>на предприятиях и в других местах, 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/>
              <a:t>где возможна загазованность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/>
              <a:t>наружного приземистого воздуха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/>
              <a:t> продуктами горения или АХОВ и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/>
              <a:t>другими вредными веществами,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/>
              <a:t>защита от которых не обеспечивается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/>
              <a:t>обычными фильтрами –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/>
              <a:t>поглотителями. В них обеспечивается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/>
              <a:t>регенерация  внутреннего воздуха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/>
              <a:t>и создание подпора.</a:t>
            </a:r>
          </a:p>
          <a:p>
            <a:pPr algn="ctr"/>
            <a:endParaRPr lang="ru-RU" sz="1400" b="1" dirty="0"/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ru-RU" sz="1400" b="1" dirty="0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630375" y="3501008"/>
            <a:ext cx="3186113" cy="3144838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err="1">
                <a:solidFill>
                  <a:srgbClr val="0000FF"/>
                </a:solidFill>
              </a:rPr>
              <a:t>Фильтровентиляции</a:t>
            </a:r>
            <a:endParaRPr lang="ru-RU" sz="1600" b="1" dirty="0">
              <a:solidFill>
                <a:srgbClr val="0000FF"/>
              </a:solidFill>
            </a:endParaRPr>
          </a:p>
          <a:p>
            <a:pPr algn="ctr">
              <a:buFontTx/>
              <a:buChar char="-"/>
            </a:pPr>
            <a:r>
              <a:rPr lang="ru-RU" sz="1600" b="1" dirty="0">
                <a:solidFill>
                  <a:srgbClr val="0000FF"/>
                </a:solidFill>
              </a:rPr>
              <a:t> (режим 2)</a:t>
            </a:r>
            <a:r>
              <a:rPr lang="ru-RU" sz="1600" b="1" dirty="0"/>
              <a:t> – </a:t>
            </a:r>
          </a:p>
          <a:p>
            <a:pPr algn="ctr">
              <a:buFontTx/>
              <a:buChar char="-"/>
            </a:pPr>
            <a:r>
              <a:rPr lang="ru-RU" sz="1400" b="1" dirty="0"/>
              <a:t>основной режим</a:t>
            </a:r>
          </a:p>
          <a:p>
            <a:pPr algn="ctr">
              <a:buFontTx/>
              <a:buChar char="-"/>
            </a:pPr>
            <a:r>
              <a:rPr lang="ru-RU" sz="1400" b="1" dirty="0"/>
              <a:t> при возникновении или угрозе</a:t>
            </a:r>
          </a:p>
          <a:p>
            <a:pPr algn="ctr"/>
            <a:r>
              <a:rPr lang="ru-RU" sz="1400" b="1" dirty="0"/>
              <a:t> возникновения ЧС.</a:t>
            </a:r>
          </a:p>
          <a:p>
            <a:pPr algn="ctr"/>
            <a:r>
              <a:rPr lang="ru-RU" sz="1400" b="1" dirty="0"/>
              <a:t>         Воздух проходит двух или </a:t>
            </a:r>
          </a:p>
          <a:p>
            <a:pPr algn="ctr"/>
            <a:r>
              <a:rPr lang="ru-RU" sz="1400" b="1" dirty="0"/>
              <a:t>трехступенчатую очистку в</a:t>
            </a:r>
          </a:p>
          <a:p>
            <a:pPr algn="ctr"/>
            <a:r>
              <a:rPr lang="ru-RU" sz="1400" b="1" dirty="0"/>
              <a:t> пылефильтрах, </a:t>
            </a:r>
            <a:r>
              <a:rPr lang="ru-RU" sz="1400" b="1" dirty="0" err="1"/>
              <a:t>предфильтрах</a:t>
            </a:r>
            <a:r>
              <a:rPr lang="ru-RU" sz="1400" b="1" dirty="0"/>
              <a:t> и</a:t>
            </a:r>
          </a:p>
          <a:p>
            <a:pPr algn="ctr"/>
            <a:r>
              <a:rPr lang="ru-RU" sz="1400" b="1" dirty="0"/>
              <a:t> фильтрах-поглотителях. </a:t>
            </a:r>
          </a:p>
          <a:p>
            <a:pPr algn="ctr"/>
            <a:r>
              <a:rPr lang="ru-RU" sz="1400" b="1" dirty="0"/>
              <a:t>         Норма подачи  для убежищ – </a:t>
            </a:r>
          </a:p>
          <a:p>
            <a:pPr algn="ctr"/>
            <a:r>
              <a:rPr lang="ru-RU" sz="1400" b="1" dirty="0"/>
              <a:t>не менее </a:t>
            </a:r>
            <a:r>
              <a:rPr lang="ru-RU" sz="1600" b="1" dirty="0">
                <a:solidFill>
                  <a:srgbClr val="FF3300"/>
                </a:solidFill>
              </a:rPr>
              <a:t>2 </a:t>
            </a:r>
            <a:r>
              <a:rPr lang="ru-RU" sz="1600" b="1" dirty="0" err="1">
                <a:solidFill>
                  <a:srgbClr val="FF3300"/>
                </a:solidFill>
              </a:rPr>
              <a:t>куб.м</a:t>
            </a:r>
            <a:r>
              <a:rPr lang="ru-RU" sz="1400" b="1" dirty="0"/>
              <a:t> на одного </a:t>
            </a:r>
          </a:p>
          <a:p>
            <a:pPr algn="ctr"/>
            <a:r>
              <a:rPr lang="ru-RU" sz="1400" b="1" dirty="0"/>
              <a:t>укрываемого  в час;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1130101" y="2502470"/>
            <a:ext cx="374650" cy="998538"/>
          </a:xfrm>
          <a:prstGeom prst="downArrow">
            <a:avLst/>
          </a:prstGeom>
          <a:solidFill>
            <a:srgbClr val="CC33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093256" y="2477976"/>
            <a:ext cx="374650" cy="996950"/>
          </a:xfrm>
          <a:prstGeom prst="downArrow">
            <a:avLst/>
          </a:prstGeom>
          <a:solidFill>
            <a:srgbClr val="CC33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329462" y="2502470"/>
            <a:ext cx="374650" cy="998538"/>
          </a:xfrm>
          <a:prstGeom prst="downArrow">
            <a:avLst/>
          </a:prstGeom>
          <a:solidFill>
            <a:srgbClr val="CC33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Минус 12"/>
          <p:cNvSpPr/>
          <p:nvPr/>
        </p:nvSpPr>
        <p:spPr>
          <a:xfrm>
            <a:off x="10715" y="2332720"/>
            <a:ext cx="8809758" cy="290512"/>
          </a:xfrm>
          <a:prstGeom prst="mathMinus">
            <a:avLst/>
          </a:prstGeom>
          <a:solidFill>
            <a:srgbClr val="CC33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093256" y="1989423"/>
            <a:ext cx="374650" cy="415925"/>
          </a:xfrm>
          <a:prstGeom prst="downArrow">
            <a:avLst/>
          </a:prstGeom>
          <a:solidFill>
            <a:srgbClr val="CC33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447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561975" y="630039"/>
            <a:ext cx="8229600" cy="4159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 ФИЛЬТРОВЕНТИЛЯЦИОННОГО АГРЕГАТА (ФВА-49)</a:t>
            </a: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68650" y="1053903"/>
            <a:ext cx="2323398" cy="1881386"/>
          </a:xfr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700" y="1090613"/>
            <a:ext cx="1988967" cy="186055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7419" y="1053902"/>
            <a:ext cx="2515589" cy="1881386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4597" y="4078916"/>
            <a:ext cx="1915886" cy="247015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482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700" y="4138613"/>
            <a:ext cx="2205038" cy="247015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4650" y="2999581"/>
            <a:ext cx="2008017" cy="914400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ФИЛЬТРЫ ПОГЛОТИТЕЛИ (ФПУ-200)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128963" y="2935288"/>
            <a:ext cx="2363085" cy="914400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СДВОЕННЫЙ ГЕРМЕТИЧНЫЙ КЛАПАН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999163" y="2951163"/>
            <a:ext cx="2533845" cy="914400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ЭЛЕКТРОРУЧНОЙ ВЕНТИЛЯТОР (ЭРВ-49)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24455" y="4074992"/>
            <a:ext cx="1716088" cy="2536527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ГЕРМЕТИ-ЗИРУЮЩИЕ ДЕТАЛИ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984774" y="4131469"/>
            <a:ext cx="1548234" cy="2516981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СОЕДИНИ-ТЕЛЬНЫЕ ЧАСТИ</a:t>
            </a:r>
          </a:p>
        </p:txBody>
      </p:sp>
    </p:spTree>
    <p:extLst>
      <p:ext uri="{BB962C8B-B14F-4D97-AF65-F5344CB8AC3E}">
        <p14:creationId xmlns:p14="http://schemas.microsoft.com/office/powerpoint/2010/main" val="2794819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2636" y="692696"/>
            <a:ext cx="8229600" cy="474241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РЕЖИМЫ ВЕНТИЛЯЦИИ В УБЕЖИЩАХ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5028" y="1412776"/>
            <a:ext cx="7344816" cy="5041724"/>
          </a:xfrm>
          <a:noFill/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6785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7338" y="3573016"/>
            <a:ext cx="2708275" cy="3027809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Укрытие  людей и материальных ценностей в приспособленных для их защиты помещениях,  производственных, общественных и жилых зданий, а также  в специальных защитных сооружениях</a:t>
            </a:r>
          </a:p>
          <a:p>
            <a:pPr>
              <a:lnSpc>
                <a:spcPct val="80000"/>
              </a:lnSpc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71825" y="3533775"/>
            <a:ext cx="2603500" cy="3080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надежности систем жизнеобеспечения (водоснабжения,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питания, теплофикация  и др.) при авариях, катастрофах, стихийных бедствиях и в военное время, а также  устойчивости жизненно важных объектов  социального и производственного назначения</a:t>
            </a:r>
          </a:p>
          <a:p>
            <a:pPr>
              <a:lnSpc>
                <a:spcPct val="80000"/>
              </a:lnSpc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73130" y="3158744"/>
            <a:ext cx="2890540" cy="347302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ряда градостроительных требований, позволяющих при крупномасштабных ЧС и применении в военных конфликтах  современных средств  поражения,  уменьшить количество жертв, обеспечить выход населения из разрушенных частей города в парки и леса загородной зоны, а также  создать условия для ввода в пораженную зону АСС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6194" y="2403766"/>
            <a:ext cx="8615363" cy="442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ИНЖЕНЕРНО-ТЕХНИЧЕСКИЕ МЕРОПРИЯТИЯ ПО ЗАЩИТЕ НАСЕЛЕНИЯ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425576" y="2923356"/>
            <a:ext cx="592693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25576" y="2923356"/>
            <a:ext cx="3174" cy="6104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283968" y="2923356"/>
            <a:ext cx="0" cy="64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380312" y="2924944"/>
            <a:ext cx="0" cy="1563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4" name="Заголовок 1"/>
          <p:cNvSpPr>
            <a:spLocks noGrp="1"/>
          </p:cNvSpPr>
          <p:nvPr>
            <p:ph type="title"/>
          </p:nvPr>
        </p:nvSpPr>
        <p:spPr>
          <a:xfrm>
            <a:off x="274387" y="573083"/>
            <a:ext cx="8615363" cy="534988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ИНЖЕНЕРНОЙ ЗАЩИТЫ НАСЕЛЕНИЯ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6194" y="1169689"/>
            <a:ext cx="8615363" cy="1092200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ЗАЩИТА НАСЕЛЕНИЯ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способ  защиты  населения  в ЧС  мирного и  военного  времени  путем  укрытия  их в  защитных  сооружениях, ускоренного  их создания  с  возникновением  опасностей, а  также  возведения  инженерных  сооружений (дамб, плотин и т.п.) и  проведения  других  ИТМ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94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997" y="391846"/>
            <a:ext cx="8229600" cy="4873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, ПРЕДЪЯВЛЯЕМЫЕ К УБЕЖИЩАМ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07145" y="862217"/>
            <a:ext cx="6434137" cy="1169988"/>
          </a:xfrm>
          <a:solidFill>
            <a:schemeClr val="bg2">
              <a:lumMod val="40000"/>
              <a:lumOff val="60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b="1" dirty="0" smtClean="0">
                <a:solidFill>
                  <a:srgbClr val="CC6600"/>
                </a:solidFill>
              </a:rPr>
              <a:t>           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Электроснабжение</a:t>
            </a:r>
            <a:r>
              <a:rPr lang="ru-RU" sz="1600" b="1" dirty="0" smtClean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убежища осуществляется либо от сети города (предприятия) либо  с помощью защищенной дизельной электростанции (ДЭС). В убежищах без ДЭС  предусматриваются местные источники освещения (аккумуляторы, электрические фонарики и др.)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016" y="2092529"/>
            <a:ext cx="2443534" cy="1584325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1283" y="879209"/>
            <a:ext cx="2293168" cy="1143471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1448" y="3730059"/>
            <a:ext cx="1803001" cy="613097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36871" name="Прямоугольник 6"/>
          <p:cNvSpPr>
            <a:spLocks noChangeArrowheads="1"/>
          </p:cNvSpPr>
          <p:nvPr/>
        </p:nvSpPr>
        <p:spPr bwMode="auto">
          <a:xfrm>
            <a:off x="2676550" y="2076654"/>
            <a:ext cx="6257900" cy="1600200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 и канализация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убежищ осуществляется на базе городских и объектовых водопроводных и канализационных сетей. На случай их отключения или повреждения создаются аварийные запасы воды ( из расчета </a:t>
            </a:r>
            <a:r>
              <a:rPr lang="ru-RU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л / чел.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питьевой воды  в сутки).</a:t>
            </a:r>
          </a:p>
        </p:txBody>
      </p:sp>
      <p:sp>
        <p:nvSpPr>
          <p:cNvPr id="36872" name="Прямоугольник 7"/>
          <p:cNvSpPr>
            <a:spLocks noChangeArrowheads="1"/>
          </p:cNvSpPr>
          <p:nvPr/>
        </p:nvSpPr>
        <p:spPr bwMode="auto">
          <a:xfrm>
            <a:off x="207145" y="3721303"/>
            <a:ext cx="6924303" cy="609398"/>
          </a:xfrm>
          <a:prstGeom prst="rect">
            <a:avLst/>
          </a:prstGeom>
          <a:solidFill>
            <a:srgbClr val="CC9900"/>
          </a:solidFill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Отопление</a:t>
            </a:r>
            <a:r>
              <a:rPr lang="ru-RU" sz="2400" b="1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убежищ обеспечивается от сети предприятия (здания) по самостоятельным ответвлениям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7145" y="4375150"/>
            <a:ext cx="8727305" cy="2284413"/>
          </a:xfrm>
          <a:prstGeom prst="rect">
            <a:avLst/>
          </a:prstGeom>
          <a:solidFill>
            <a:srgbClr val="66FFFF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Трубопроводы инженерных сетей внутри убежищ окрашиваются в определенные цвета: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белый – воздухопровод режима чистой вентиляции;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желтый – режим фильтровентиляции, емкости для ГСМ;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красный – режим полной изоляции и системы пожаротушения;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= черный - трубы электропроводки и канализационные трубы;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зеленый – трубы водопроводные, баки для запаса воды;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коричневый – трубы системы отопления;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серый- ЗГД, ГД, ставни, ворота,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КИДы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   При этом стрелками указывают направление движения (воздуха, воды).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09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318212" y="692696"/>
            <a:ext cx="8517632" cy="52705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ЗАЩИЩЕННАЯ ДИЗЕЛЬНАЯ ЭЛЕКТРОСТАНЦИЯ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0262" y="1628800"/>
            <a:ext cx="1870075" cy="244827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944542" y="4077072"/>
            <a:ext cx="1947938" cy="2286720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ЕМКОСТИ ДЛЯ ХРАНЕНИЯ ТОПЛИВА</a:t>
            </a:r>
          </a:p>
        </p:txBody>
      </p:sp>
      <p:pic>
        <p:nvPicPr>
          <p:cNvPr id="3789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007" y="1635646"/>
            <a:ext cx="6580392" cy="4728146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94143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930" y="734657"/>
            <a:ext cx="8136904" cy="38271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ПРУ И ТРЕБОВАНИЯ , ПРЕДЪЯВЛЯЕМЫЕ К НИМ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4149080"/>
            <a:ext cx="8424936" cy="2520280"/>
          </a:xfrm>
          <a:solidFill>
            <a:srgbClr val="FBD4FC"/>
          </a:solidFill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фонду помещений,  приспосабливаемых под ПРУ, последние делятся  на: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-  подвалы и подполья в зданиях и помещениях;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-  в цокольных и первых этажах, этажах зданий (жилых, производственных,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вспомогательных, бытовых и административных);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- отдельно стоящие сооружения (заглубленные гаражи, погреба,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овощехранилища, склады);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- горные выработки и естественные полости;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- отдельно стоящие быстровозводимые укрытия ( из элементов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промышленного изготовления, из лесоматериалов, из местного материала).</a:t>
            </a:r>
          </a:p>
        </p:txBody>
      </p:sp>
      <p:sp>
        <p:nvSpPr>
          <p:cNvPr id="38916" name="Прямоугольник 3"/>
          <p:cNvSpPr>
            <a:spLocks noChangeArrowheads="1"/>
          </p:cNvSpPr>
          <p:nvPr/>
        </p:nvSpPr>
        <p:spPr bwMode="auto">
          <a:xfrm>
            <a:off x="443930" y="1366758"/>
            <a:ext cx="4572000" cy="1876924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/>
              <a:t> </a:t>
            </a:r>
            <a:r>
              <a:rPr lang="ru-RU" b="1" dirty="0">
                <a:solidFill>
                  <a:srgbClr val="0000FF"/>
                </a:solidFill>
              </a:rPr>
              <a:t>Противорадиационные укрытия (ПРУ</a:t>
            </a:r>
            <a:r>
              <a:rPr lang="ru-RU" sz="1600" b="1" dirty="0">
                <a:solidFill>
                  <a:srgbClr val="0000FF"/>
                </a:solidFill>
              </a:rPr>
              <a:t>) </a:t>
            </a:r>
            <a:r>
              <a:rPr lang="ru-RU" sz="1600" b="1" dirty="0"/>
              <a:t> предназначены для </a:t>
            </a:r>
            <a:r>
              <a:rPr lang="ru-RU" sz="1600" b="1" dirty="0" smtClean="0"/>
              <a:t> защиты в</a:t>
            </a:r>
            <a:r>
              <a:rPr lang="ru-RU" sz="1600" u="sng" spc="10" dirty="0" smtClean="0">
                <a:solidFill>
                  <a:srgbClr val="2D2D2D"/>
                </a:solidFill>
                <a:latin typeface="Arial"/>
                <a:ea typeface="Times New Roman"/>
                <a:cs typeface="Times New Roman"/>
              </a:rPr>
              <a:t> зоне возможного радиоактивного загрязнения, за пределами зон возможных разрушений и возможных сильных разрушений</a:t>
            </a:r>
            <a:r>
              <a:rPr lang="ru-RU" sz="1600" spc="10" dirty="0" smtClean="0">
                <a:solidFill>
                  <a:srgbClr val="2D2D2D"/>
                </a:solidFill>
                <a:latin typeface="Arial"/>
                <a:ea typeface="Times New Roman"/>
                <a:cs typeface="Times New Roman"/>
              </a:rPr>
              <a:t> защиту </a:t>
            </a:r>
            <a:r>
              <a:rPr lang="ru-RU" sz="1600" b="1" spc="10" dirty="0" smtClean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всех категорий населения</a:t>
            </a:r>
            <a:endParaRPr lang="ru-RU" sz="1600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498" y="1340768"/>
            <a:ext cx="3024336" cy="237626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747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17513" y="474317"/>
            <a:ext cx="8229600" cy="48895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ПОМЕЩЕНИЯ, ПРИСПОСАБЛИВАЕМЫЕ ПОД ПРУ</a:t>
            </a:r>
          </a:p>
        </p:txBody>
      </p:sp>
      <p:pic>
        <p:nvPicPr>
          <p:cNvPr id="39939" name="Picture 5" descr="ри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1001646"/>
            <a:ext cx="3938463" cy="261150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9940" name="Picture 6" descr="ри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000" y="978844"/>
            <a:ext cx="3706440" cy="263430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9941" name="Picture 7" descr="ри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13" y="3866438"/>
            <a:ext cx="3969773" cy="27122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9942" name="Picture 8" descr="ри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6000" y="3863759"/>
            <a:ext cx="3718786" cy="27122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6951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229600" cy="4111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, ПРЕДЪЯВЛЯЕМЫЕ К ПРУ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211906" y="1222445"/>
            <a:ext cx="5872261" cy="2167108"/>
          </a:xfrm>
          <a:solidFill>
            <a:srgbClr val="FBD4FC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ПРУ предусматриваются основные и вспомогательные помещения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К основным относятся: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Помещения для укрываемых;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Помещения для детей до 11 лет, а также беременных и кормящих матерей.</a:t>
            </a:r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вспомогательным относятся: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Помещения для санитарных узлов;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Вентиляционное помещение;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Помещение для хранения грязной одежды.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222445"/>
            <a:ext cx="2846116" cy="216710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0965" name="Прямоугольник 4"/>
          <p:cNvSpPr>
            <a:spLocks noChangeArrowheads="1"/>
          </p:cNvSpPr>
          <p:nvPr/>
        </p:nvSpPr>
        <p:spPr bwMode="auto">
          <a:xfrm>
            <a:off x="211907" y="3429000"/>
            <a:ext cx="8743950" cy="3231654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500" b="1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обеспечению вентиляцией ПРУ делятся на:</a:t>
            </a:r>
          </a:p>
          <a:p>
            <a:pPr>
              <a:lnSpc>
                <a:spcPct val="80000"/>
              </a:lnSpc>
            </a:pPr>
            <a:endParaRPr lang="ru-RU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    а</a:t>
            </a:r>
            <a:r>
              <a:rPr lang="ru-RU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сооружения с естественной вентиляцией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, которая  осуществляется через воздухозаборные и вытяжные шахты;</a:t>
            </a:r>
          </a:p>
          <a:p>
            <a:pPr>
              <a:lnSpc>
                <a:spcPct val="80000"/>
              </a:lnSpc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ru-RU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имеющих вентиляцию  с механическим побуждением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приспособлении под укрытия  подпольев, погребов и других подобных заглубленных помещений, высота не может быть меньшей до </a:t>
            </a:r>
            <a:r>
              <a:rPr lang="ru-RU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 м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крупных  ПРУ устраивается два входа (выхода), в малых – до 50 человек – допускается один. Во входах устанавливаются обычные двери, но обязательно уплотняемые в местах примыкания полотна  к дверным коробкам.</a:t>
            </a:r>
          </a:p>
          <a:p>
            <a:pPr>
              <a:lnSpc>
                <a:spcPct val="80000"/>
              </a:lnSpc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площади пола основных помещений ПРУ на одного человека принимается, как в убежище, равной </a:t>
            </a:r>
            <a:r>
              <a:rPr lang="ru-RU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 кв. м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при двухъярусном расположении нар и </a:t>
            </a:r>
            <a:r>
              <a:rPr lang="ru-RU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 </a:t>
            </a:r>
            <a:r>
              <a:rPr lang="ru-RU" sz="1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.- при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трехъярусном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расположении нар.</a:t>
            </a:r>
          </a:p>
          <a:p>
            <a:pPr>
              <a:lnSpc>
                <a:spcPct val="80000"/>
              </a:lnSpc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Помещение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для хранения загрязненной уличной одежды оборудуется при одном из входов и отделяется от основного помещения несгораемыми перегородками. Площадь их определяют из расчета </a:t>
            </a:r>
            <a:r>
              <a:rPr lang="ru-RU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0,07 м2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на одного укрываемого.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142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15" y="419171"/>
            <a:ext cx="8229600" cy="563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, ПРЕДЪЯВЛЯЕМЫЕ К ПРУ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360015" y="5919788"/>
            <a:ext cx="8360819" cy="673100"/>
          </a:xfrm>
          <a:solidFill>
            <a:srgbClr val="FBD4FC"/>
          </a:solidFill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400" b="1" dirty="0" smtClean="0">
                <a:solidFill>
                  <a:srgbClr val="0000FF"/>
                </a:solidFill>
              </a:rPr>
              <a:t>ПРУ</a:t>
            </a:r>
            <a:r>
              <a:rPr lang="ru-RU" sz="1800" b="1" dirty="0" smtClean="0"/>
              <a:t>, как и убежища, означаются знаками, а маршруты движения к ним- указателями.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800" b="1" dirty="0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1116" y="3273110"/>
            <a:ext cx="3769718" cy="259726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1115" y="1036709"/>
            <a:ext cx="3769719" cy="223640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1990" name="Прямоугольник 6"/>
          <p:cNvSpPr>
            <a:spLocks noChangeArrowheads="1"/>
          </p:cNvSpPr>
          <p:nvPr/>
        </p:nvSpPr>
        <p:spPr bwMode="auto">
          <a:xfrm>
            <a:off x="360015" y="1032147"/>
            <a:ext cx="4474716" cy="4838228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/>
              <a:t>        </a:t>
            </a:r>
          </a:p>
          <a:p>
            <a:pPr>
              <a:lnSpc>
                <a:spcPct val="80000"/>
              </a:lnSpc>
            </a:pPr>
            <a:r>
              <a:rPr lang="ru-RU" b="1" dirty="0"/>
              <a:t>   </a:t>
            </a:r>
            <a:r>
              <a:rPr lang="ru-RU" sz="2000" b="1" dirty="0" smtClean="0">
                <a:solidFill>
                  <a:srgbClr val="FF0000"/>
                </a:solidFill>
              </a:rPr>
              <a:t>Освещение</a:t>
            </a:r>
            <a:r>
              <a:rPr lang="ru-RU" sz="2000" b="1" dirty="0" smtClean="0"/>
              <a:t>-</a:t>
            </a:r>
            <a:r>
              <a:rPr lang="ru-RU" b="1" dirty="0" smtClean="0"/>
              <a:t> </a:t>
            </a:r>
            <a:r>
              <a:rPr lang="ru-RU" b="1" dirty="0"/>
              <a:t>от электрической сети, а аварийное от аккумуляторных батарей, различного типа фонариков и ручных генераторов.</a:t>
            </a:r>
            <a:r>
              <a:rPr lang="ru-RU" sz="2000" b="1" dirty="0">
                <a:solidFill>
                  <a:srgbClr val="CC66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CC6600"/>
                </a:solidFill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</a:rPr>
              <a:t>Отопление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/>
              <a:t>укрытия устраивают общим с отопительной системой здания, в котором они оборудованы.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FF0000"/>
                </a:solidFill>
              </a:rPr>
              <a:t>    </a:t>
            </a:r>
            <a:r>
              <a:rPr lang="ru-RU" sz="2000" b="1" dirty="0" smtClean="0">
                <a:solidFill>
                  <a:srgbClr val="FF0000"/>
                </a:solidFill>
              </a:rPr>
              <a:t>Водоснабжение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/>
              <a:t>– от водопроводной сети. Если водопровод отсутствует, устанавливают бачки для питьевой воды из расчета </a:t>
            </a:r>
            <a:r>
              <a:rPr lang="ru-RU" b="1" dirty="0">
                <a:solidFill>
                  <a:srgbClr val="0000FF"/>
                </a:solidFill>
              </a:rPr>
              <a:t>2 л</a:t>
            </a:r>
            <a:r>
              <a:rPr lang="ru-RU" b="1" dirty="0"/>
              <a:t>. в сутки на одного человека.</a:t>
            </a:r>
          </a:p>
          <a:p>
            <a:pPr>
              <a:lnSpc>
                <a:spcPct val="80000"/>
              </a:lnSpc>
            </a:pPr>
            <a:r>
              <a:rPr lang="ru-RU" b="1" dirty="0"/>
              <a:t>    </a:t>
            </a:r>
            <a:r>
              <a:rPr lang="ru-RU" b="1" dirty="0" smtClean="0"/>
              <a:t>В </a:t>
            </a:r>
            <a:r>
              <a:rPr lang="ru-RU" b="1" dirty="0"/>
              <a:t>укрытиях, расположенных в зданиях  с канализацией, устанавливают нормальные туалеты с отводом сточных вод в наружную канализационную сеть. В малых укрытиях до 20 человек, где такой возможности нет, для приема нечистот используют плотно закрываемую выносную тару.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052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87586" y="548605"/>
            <a:ext cx="8229600" cy="7921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ПРОСТЕЙШИХ УКРЫТИЙ И ТРЕБОВАНИЯ, ПРЕДЪЯВЛЯЕМЫЕ К НИМ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6356" y="1462956"/>
            <a:ext cx="4043636" cy="2149475"/>
          </a:xfrm>
          <a:solidFill>
            <a:srgbClr val="FFFF99"/>
          </a:solidFill>
          <a:ln w="38100">
            <a:solidFill>
              <a:srgbClr val="CC3300"/>
            </a:solidFill>
          </a:ln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Простейшие укрытия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- для защиты </a:t>
            </a:r>
            <a:r>
              <a:rPr lang="ru-RU" sz="1600" b="1" spc="10" dirty="0" smtClean="0">
                <a:solidFill>
                  <a:srgbClr val="2D2D2D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от фугасного и </a:t>
            </a:r>
            <a:r>
              <a:rPr lang="ru-RU" sz="1600" b="1" spc="1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осколочного действия обычных средств поражения, поражения обломками строительных конструкций, обрушения конструкций</a:t>
            </a:r>
            <a:r>
              <a:rPr lang="ru-RU" sz="1600" spc="10" dirty="0" smtClean="0">
                <a:solidFill>
                  <a:srgbClr val="2D2D2D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вышерасположенных этажей зданий различной этажности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562" y="1462956"/>
            <a:ext cx="4089624" cy="213360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>
            <a:off x="4627562" y="3777233"/>
            <a:ext cx="4075113" cy="2850011"/>
          </a:xfrm>
          <a:prstGeom prst="rect">
            <a:avLst/>
          </a:prstGeom>
          <a:solidFill>
            <a:srgbClr val="FFFF99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простейшим укрытиям относятся:</a:t>
            </a:r>
          </a:p>
          <a:p>
            <a:pPr>
              <a:lnSpc>
                <a:spcPct val="80000"/>
              </a:lnSpc>
            </a:pP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= щели (открытые и перекрытия);</a:t>
            </a:r>
          </a:p>
          <a:p>
            <a:pPr>
              <a:lnSpc>
                <a:spcPct val="8000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= траншеи;</a:t>
            </a:r>
          </a:p>
          <a:p>
            <a:pPr>
              <a:lnSpc>
                <a:spcPct val="8000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= подвалы и подполья ( из лесоматериалов и других местных  материалов);</a:t>
            </a:r>
          </a:p>
          <a:p>
            <a:pPr>
              <a:lnSpc>
                <a:spcPct val="8000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= землянки, навесы.</a:t>
            </a:r>
          </a:p>
          <a:p>
            <a:pPr>
              <a:lnSpc>
                <a:spcPct val="8000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Щель представляет собой  ров глубиной  - </a:t>
            </a:r>
            <a:r>
              <a:rPr lang="ru-RU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, шириной  по верху- </a:t>
            </a:r>
            <a:r>
              <a:rPr lang="ru-RU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1-1,2 м,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по низу –</a:t>
            </a:r>
            <a:r>
              <a:rPr lang="ru-RU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 </a:t>
            </a:r>
            <a:r>
              <a:rPr lang="ru-RU" sz="16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Обычно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щель строится на </a:t>
            </a:r>
            <a:r>
              <a:rPr lang="ru-RU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10-40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человек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74" y="3789040"/>
            <a:ext cx="4026918" cy="283820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6968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692696"/>
            <a:ext cx="8354291" cy="6273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Следует предусматривать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укрытиях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защиту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работников наибольшей работающей смены </a:t>
            </a:r>
            <a:r>
              <a:rPr lang="ru-RU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расположенных в зоне возможных разрушений и 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продолжающих свою деятельность в период мобилизации и военное время, 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отнесенных к категориям по гражданской обороне</a:t>
            </a:r>
            <a:r>
              <a:rPr lang="ru-RU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работников работающей смены дежурного и линейного персонала </a:t>
            </a:r>
            <a:r>
              <a:rPr lang="ru-RU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организаций,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обеспечивающих жизнедеятельность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городов, отнесенных к особой группе по гражданской обороне; </a:t>
            </a:r>
          </a:p>
          <a:p>
            <a:pPr>
              <a:lnSpc>
                <a:spcPct val="150000"/>
              </a:lnSpc>
            </a:pPr>
            <a:endParaRPr lang="ru-RU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городов, отнесенных к группам по гражданской обороне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том числе нетранспортабельных больных, находящихся в учреждениях здравоохранения, и обслуживающего их медицинского персонала.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68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764704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ПРОСТЕЙШИХ УКРЫТИЙ</a:t>
            </a:r>
          </a:p>
        </p:txBody>
      </p:sp>
      <p:pic>
        <p:nvPicPr>
          <p:cNvPr id="4403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8482" y="1340768"/>
            <a:ext cx="7862538" cy="5256584"/>
          </a:xfrm>
          <a:noFill/>
          <a:ln w="38100">
            <a:solidFill>
              <a:srgbClr val="CC3300"/>
            </a:solidFill>
          </a:ln>
        </p:spPr>
      </p:pic>
    </p:spTree>
    <p:extLst>
      <p:ext uri="{BB962C8B-B14F-4D97-AF65-F5344CB8AC3E}">
        <p14:creationId xmlns:p14="http://schemas.microsoft.com/office/powerpoint/2010/main" val="1202576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68313" y="629542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УСТРОЙСТВА ПРОСТЕЙШИХ УКРЫТИЙ </a:t>
            </a:r>
          </a:p>
        </p:txBody>
      </p:sp>
      <p:pic>
        <p:nvPicPr>
          <p:cNvPr id="45059" name="Picture 3" descr="ри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024" y="1869479"/>
            <a:ext cx="3892973" cy="3046041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45060" name="Picture 4" descr="ри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04156"/>
            <a:ext cx="3744913" cy="2994025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600910" y="1455091"/>
            <a:ext cx="223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Перекрытая щель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187624" y="1502766"/>
            <a:ext cx="1966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Открытая щель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766763" y="4932858"/>
            <a:ext cx="76327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Размеры щели</a:t>
            </a:r>
          </a:p>
          <a:p>
            <a:pPr algn="ctr">
              <a:spcBef>
                <a:spcPct val="50000"/>
              </a:spcBef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Глубина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1,8-2,0 м,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 поверху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1,0-1,2 м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понизу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 м</a:t>
            </a:r>
          </a:p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Каждому укрываемому отводится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 м</a:t>
            </a:r>
          </a:p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Щель строится на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10- 40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083781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963" y="3356992"/>
            <a:ext cx="1987773" cy="3384376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chemeClr val="tx1"/>
                </a:solidFill>
              </a:rPr>
              <a:t>Освоения подземного пространства городов для размещения объектов социально-бытового, </a:t>
            </a:r>
            <a:r>
              <a:rPr lang="ru-RU" sz="1400" b="1" dirty="0" err="1">
                <a:solidFill>
                  <a:schemeClr val="tx1"/>
                </a:solidFill>
              </a:rPr>
              <a:t>производствен-ного</a:t>
            </a:r>
            <a:r>
              <a:rPr lang="ru-RU" sz="1400" b="1" dirty="0">
                <a:solidFill>
                  <a:schemeClr val="tx1"/>
                </a:solidFill>
              </a:rPr>
              <a:t> и хозяйственного назначения с учетом возможности </a:t>
            </a:r>
            <a:r>
              <a:rPr lang="ru-RU" sz="1400" b="1" dirty="0" err="1">
                <a:solidFill>
                  <a:schemeClr val="tx1"/>
                </a:solidFill>
              </a:rPr>
              <a:t>приспособле-ния</a:t>
            </a:r>
            <a:r>
              <a:rPr lang="ru-RU" sz="1400" b="1" dirty="0">
                <a:solidFill>
                  <a:schemeClr val="tx1"/>
                </a:solidFill>
              </a:rPr>
              <a:t> их для укрытия населения.</a:t>
            </a:r>
          </a:p>
          <a:p>
            <a:pPr>
              <a:lnSpc>
                <a:spcPct val="80000"/>
              </a:lnSpc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8550" y="3356992"/>
            <a:ext cx="2059434" cy="33843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Постановки на учет и, в случае необходимости, дооборудования имеющихся подвальных  и других заглубленных сооружений и помещений наземных зданий и сооружений, метрополитенов, приспособлен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ных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горных выработок и естественных полостей для защиты населения и МТС.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13786" y="3356992"/>
            <a:ext cx="1938113" cy="3384376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Возведения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угрожаемый период недостающих ЗС с упрощенным внутренним </a:t>
            </a:r>
            <a:r>
              <a:rPr lang="ru-RU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нием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укрытий простейшего типа</a:t>
            </a:r>
          </a:p>
          <a:p>
            <a:pPr algn="ctr">
              <a:lnSpc>
                <a:spcPct val="80000"/>
              </a:lnSpc>
              <a:defRPr/>
            </a:pP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825" y="2459656"/>
            <a:ext cx="8642350" cy="315913"/>
          </a:xfrm>
          <a:prstGeom prst="rect">
            <a:avLst/>
          </a:prstGeom>
          <a:solidFill>
            <a:srgbClr val="66FFFF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СОЗДАНИЯ ФОНДА ЗС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81538" y="3356992"/>
            <a:ext cx="1978694" cy="338437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Строительства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 необходимом обосновании, заглубленных сооружений </a:t>
            </a:r>
            <a:r>
              <a:rPr lang="ru-RU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производствен-ного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хозяйственно - бытового и другого назначения на потенциально опасных объектах, приспособленных для защиты людей в ЧС.</a:t>
            </a:r>
          </a:p>
          <a:p>
            <a:pPr>
              <a:lnSpc>
                <a:spcPct val="80000"/>
              </a:lnSpc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2886298"/>
            <a:ext cx="8653462" cy="249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  <a:r>
              <a:rPr lang="ru-RU" sz="1600" b="1" dirty="0">
                <a:solidFill>
                  <a:srgbClr val="0000FF"/>
                </a:solidFill>
              </a:rPr>
              <a:t>Осуществляется заблаговременно, в мирное время, путем</a:t>
            </a:r>
            <a:endParaRPr lang="ru-RU" sz="16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79400" y="975544"/>
            <a:ext cx="8613775" cy="1365250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ru-RU" sz="2800" b="1" dirty="0"/>
              <a:t>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ЗАЩИТНЫЕ  СООРУЖЕНИЯ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фортификационные (инженерные) сооружения, предназначенные для укрытия людей, техники и имущества от опасностей, возникающих в результате последствий аварий или катастроф на потенциально опасных объектах, либо стихийных бедствий в районах размещения этих объектов, а также от воздействия современных средств поражения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50000"/>
              </a:lnSpc>
              <a:spcBef>
                <a:spcPct val="50000"/>
              </a:spcBef>
              <a:defRPr/>
            </a:pP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5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8299" y="538163"/>
            <a:ext cx="8399463" cy="4905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БЫСТРОВОЗВОДИМЫЕ ЗС ГО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368299" y="2564904"/>
            <a:ext cx="8470900" cy="3862412"/>
          </a:xfrm>
          <a:solidFill>
            <a:schemeClr val="bg2">
              <a:lumMod val="90000"/>
            </a:schemeClr>
          </a:solidFill>
          <a:ln w="381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Недостающее количество ЗС  ГО для защиты наибольшей работающей смены ОЭ и населения страны, планируется построить в угрожаемый период, в ограниченные сроки, то есть будет осуществляться строительство </a:t>
            </a:r>
            <a:r>
              <a:rPr lang="ru-RU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быстровозводимых убежищ, быстровозводимых ПРУ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по специальным проектам, с использованием имеющихся в наличии железобетонных конструкций, выпуска специальных конструкций, а также других подручных материалов: лес, фашины и т.д. Кроме того, могут приспосабливаться помещения под быстровозводимые ПРУ.</a:t>
            </a:r>
            <a:endParaRPr lang="en-US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5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Характерными требованиями к конструктивно-планировочным решениям быстровозводимых защитных сооружений является:</a:t>
            </a:r>
            <a:endParaRPr lang="en-US" sz="15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sz="1500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1. 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Максимальное использование выпускаемых в мирное время строительных конструкций и деталей, а также местных строительных материалов;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2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Простота конструктивно-планировочных решений;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применение простейшего внутреннего оборудования, изготовляемого на местах из подручных средств.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76237" y="1136402"/>
            <a:ext cx="8462962" cy="12827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32499">
                <a:srgbClr val="F0EBD5"/>
              </a:gs>
              <a:gs pos="50000">
                <a:srgbClr val="D1C39F"/>
              </a:gs>
              <a:gs pos="67501">
                <a:srgbClr val="F0EBD5"/>
              </a:gs>
              <a:gs pos="100000">
                <a:srgbClr val="FFEFD1"/>
              </a:gs>
            </a:gsLst>
            <a:lin ang="2700000" scaled="1"/>
          </a:gra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Быстровозводимые убежища </a:t>
            </a:r>
            <a:r>
              <a:rPr lang="ru-RU" sz="1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предназначены для коллективной защиты людей от поражающих факторов современного оружия в условиях военного времени и от поражающих факторов  источников чрезвычайных ситуаций при техногенных и природных катастрофах в мирное время без использования средств индивидуальной защиты</a:t>
            </a:r>
          </a:p>
        </p:txBody>
      </p:sp>
    </p:spTree>
    <p:extLst>
      <p:ext uri="{BB962C8B-B14F-4D97-AF65-F5344CB8AC3E}">
        <p14:creationId xmlns:p14="http://schemas.microsoft.com/office/powerpoint/2010/main" val="3512873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213917"/>
            <a:ext cx="8229600" cy="436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«БУНКЕР –АМ»</a:t>
            </a:r>
          </a:p>
        </p:txBody>
      </p:sp>
      <p:pic>
        <p:nvPicPr>
          <p:cNvPr id="47108" name="Picture 4" descr="Бункер-АМ (1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18286" y="2780928"/>
            <a:ext cx="4207267" cy="2893888"/>
          </a:xfrm>
          <a:prstGeom prst="rect">
            <a:avLst/>
          </a:prstGeom>
          <a:noFill/>
        </p:spPr>
      </p:pic>
      <p:pic>
        <p:nvPicPr>
          <p:cNvPr id="47107" name="Picture 3" descr="Бункер-АМ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6132" y="2780928"/>
            <a:ext cx="4255867" cy="2908176"/>
          </a:xfrm>
          <a:prstGeom prst="rect">
            <a:avLst/>
          </a:prstGeom>
          <a:noFill/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68300" y="5805264"/>
            <a:ext cx="8424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Состоит из основного помещения, двух торцевых блоков с дверными проёмами, блока входа с </a:t>
            </a:r>
            <a:r>
              <a:rPr lang="ru-RU" b="1" dirty="0" err="1"/>
              <a:t>предтамбуром</a:t>
            </a:r>
            <a:r>
              <a:rPr lang="ru-RU" b="1" dirty="0"/>
              <a:t> и вертикального лаза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199" y="620222"/>
            <a:ext cx="8229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БЫСТРОВОЗВОДИМЫЕ ЗС ГО</a:t>
            </a:r>
          </a:p>
        </p:txBody>
      </p:sp>
      <p:sp>
        <p:nvSpPr>
          <p:cNvPr id="47112" name="Text Box 7"/>
          <p:cNvSpPr txBox="1">
            <a:spLocks noChangeArrowheads="1"/>
          </p:cNvSpPr>
          <p:nvPr/>
        </p:nvSpPr>
        <p:spPr bwMode="auto">
          <a:xfrm>
            <a:off x="331689" y="1598290"/>
            <a:ext cx="8455025" cy="400110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БВУ заводского изготовления</a:t>
            </a:r>
          </a:p>
        </p:txBody>
      </p:sp>
    </p:spTree>
    <p:extLst>
      <p:ext uri="{BB962C8B-B14F-4D97-AF65-F5344CB8AC3E}">
        <p14:creationId xmlns:p14="http://schemas.microsoft.com/office/powerpoint/2010/main" val="31255839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КВС-А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933" y="2064887"/>
            <a:ext cx="7253883" cy="385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960932" y="1176658"/>
            <a:ext cx="7253884" cy="400110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БВУ заводского изготовления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74985" y="666603"/>
            <a:ext cx="8229600" cy="8001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БЫСТРОВОЗВОДИМЫЕ ЗС ГО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60933" y="1743468"/>
            <a:ext cx="7253883" cy="8001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000" b="1" kern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КВС-АМ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85788" y="6057900"/>
            <a:ext cx="8229600" cy="8001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Состоит из остова и входа. Вход состоит из 2 тамбуров и </a:t>
            </a:r>
            <a:r>
              <a:rPr lang="ru-RU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предтамбура</a:t>
            </a:r>
            <a:r>
              <a:rPr lang="ru-RU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159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7938" y="2026363"/>
            <a:ext cx="8463011" cy="6381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DC3E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ФСКМ</a:t>
            </a:r>
          </a:p>
        </p:txBody>
      </p:sp>
      <p:pic>
        <p:nvPicPr>
          <p:cNvPr id="49156" name="Picture 3" descr="ФСКМ-1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7960" y="2607388"/>
            <a:ext cx="4133925" cy="267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 descr="ФСКМ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38" y="2627207"/>
            <a:ext cx="4113560" cy="265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5"/>
          <p:cNvSpPr txBox="1">
            <a:spLocks noChangeArrowheads="1"/>
          </p:cNvSpPr>
          <p:nvPr/>
        </p:nvSpPr>
        <p:spPr bwMode="auto">
          <a:xfrm>
            <a:off x="401886" y="5517232"/>
            <a:ext cx="84248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Состав: основное помещение из 2-х отсеков, вход с двумя тамбурами, санитарно-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техничекий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отсек, сборно-разборный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предтамбур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комплект средств внутреннего и бытового оборудования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07938" y="1535796"/>
            <a:ext cx="8455025" cy="400110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БВУ заводского изготовления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14809" y="690468"/>
            <a:ext cx="8229600" cy="8001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БЫСТРОВОЗВОДИМЫЕ ЗС ГО</a:t>
            </a:r>
          </a:p>
        </p:txBody>
      </p:sp>
    </p:spTree>
    <p:extLst>
      <p:ext uri="{BB962C8B-B14F-4D97-AF65-F5344CB8AC3E}">
        <p14:creationId xmlns:p14="http://schemas.microsoft.com/office/powerpoint/2010/main" val="3134880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48308" y="1704148"/>
            <a:ext cx="8229600" cy="49782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DC3E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«ЛИФТЁР»</a:t>
            </a:r>
          </a:p>
        </p:txBody>
      </p:sp>
      <p:pic>
        <p:nvPicPr>
          <p:cNvPr id="50180" name="Picture 3" descr="Лифт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944" y="2209800"/>
            <a:ext cx="5616352" cy="369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803275" y="5869373"/>
            <a:ext cx="7559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/>
              <a:t>Модуль полной заводской готовности, состоит из остова, основного помещения и входа</a:t>
            </a:r>
          </a:p>
        </p:txBody>
      </p:sp>
      <p:sp>
        <p:nvSpPr>
          <p:cNvPr id="50182" name="Text Box 7"/>
          <p:cNvSpPr txBox="1">
            <a:spLocks noChangeArrowheads="1"/>
          </p:cNvSpPr>
          <p:nvPr/>
        </p:nvSpPr>
        <p:spPr bwMode="auto">
          <a:xfrm>
            <a:off x="910704" y="1221398"/>
            <a:ext cx="7344816" cy="461962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</a:rPr>
              <a:t>БВУ заводского изготовления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23528" y="648365"/>
            <a:ext cx="8229600" cy="8001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БЫСТРОВОЗВОДИМЫЕ ЗС ГО</a:t>
            </a:r>
          </a:p>
        </p:txBody>
      </p:sp>
    </p:spTree>
    <p:extLst>
      <p:ext uri="{BB962C8B-B14F-4D97-AF65-F5344CB8AC3E}">
        <p14:creationId xmlns:p14="http://schemas.microsoft.com/office/powerpoint/2010/main" val="384120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11559" y="2207009"/>
            <a:ext cx="8096895" cy="46699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DC3E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МФСБТ</a:t>
            </a:r>
          </a:p>
        </p:txBody>
      </p:sp>
      <p:pic>
        <p:nvPicPr>
          <p:cNvPr id="51203" name="Picture 3" descr="МФСБТ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7199" y="2694124"/>
            <a:ext cx="3915394" cy="272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МФСБ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93355"/>
            <a:ext cx="3816995" cy="272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59568" y="5674519"/>
            <a:ext cx="84248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/>
              <a:t>Модули-блоки конструктивно выполнены в виде </a:t>
            </a:r>
            <a:r>
              <a:rPr lang="ru-RU" b="1" dirty="0" err="1"/>
              <a:t>параллепипедов</a:t>
            </a:r>
            <a:r>
              <a:rPr lang="ru-RU" b="1" dirty="0"/>
              <a:t> из стального проката по рамно-панельной схеме. Возможна стыковка 2-х и более сооружений</a:t>
            </a:r>
          </a:p>
        </p:txBody>
      </p:sp>
      <p:sp>
        <p:nvSpPr>
          <p:cNvPr id="51206" name="Text Box 7"/>
          <p:cNvSpPr txBox="1">
            <a:spLocks noChangeArrowheads="1"/>
          </p:cNvSpPr>
          <p:nvPr/>
        </p:nvSpPr>
        <p:spPr bwMode="auto">
          <a:xfrm>
            <a:off x="611559" y="1734989"/>
            <a:ext cx="8096895" cy="461962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</a:rPr>
              <a:t>БВУ заводского изготовления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44574" y="682042"/>
            <a:ext cx="8229600" cy="8001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БЫСТРОВОЗВОДИМЫЕ ЗС ГО</a:t>
            </a:r>
          </a:p>
        </p:txBody>
      </p:sp>
    </p:spTree>
    <p:extLst>
      <p:ext uri="{BB962C8B-B14F-4D97-AF65-F5344CB8AC3E}">
        <p14:creationId xmlns:p14="http://schemas.microsoft.com/office/powerpoint/2010/main" val="994440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70854" y="2310712"/>
            <a:ext cx="8229600" cy="48547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DC3E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«ПАНЦИРЬ - 2ПУ»</a:t>
            </a:r>
          </a:p>
        </p:txBody>
      </p:sp>
      <p:pic>
        <p:nvPicPr>
          <p:cNvPr id="52227" name="Picture 3" descr="Панцирь-2ПУ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6937" y="2809213"/>
            <a:ext cx="4011613" cy="27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Панцирь-2П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27015"/>
            <a:ext cx="4028454" cy="269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57201" y="5772150"/>
            <a:ext cx="82613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/>
              <a:t>Предназначен для защиты пунктов управления. Состоит из остова, защитных ворот и дверей, системы </a:t>
            </a:r>
            <a:r>
              <a:rPr lang="ru-RU" b="1" dirty="0" err="1"/>
              <a:t>фильтровентиляции</a:t>
            </a:r>
            <a:r>
              <a:rPr lang="ru-RU" b="1" dirty="0"/>
              <a:t>, отопления и освещения</a:t>
            </a:r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376237" y="1738775"/>
            <a:ext cx="8342313" cy="461962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</a:rPr>
              <a:t>БВУ заводского изготовления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88950" y="695795"/>
            <a:ext cx="8229600" cy="43450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БЫСТРОВОЗВОДИМЫЕ ЗС ГО</a:t>
            </a:r>
          </a:p>
        </p:txBody>
      </p:sp>
    </p:spTree>
    <p:extLst>
      <p:ext uri="{BB962C8B-B14F-4D97-AF65-F5344CB8AC3E}">
        <p14:creationId xmlns:p14="http://schemas.microsoft.com/office/powerpoint/2010/main" val="1105876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270562"/>
              </p:ext>
            </p:extLst>
          </p:nvPr>
        </p:nvGraphicFramePr>
        <p:xfrm>
          <a:off x="496888" y="1743075"/>
          <a:ext cx="8422105" cy="4897122"/>
        </p:xfrm>
        <a:graphic>
          <a:graphicData uri="http://schemas.openxmlformats.org/drawingml/2006/table">
            <a:tbl>
              <a:tblPr/>
              <a:tblGrid>
                <a:gridCol w="1810092"/>
                <a:gridCol w="1590524"/>
                <a:gridCol w="871129"/>
                <a:gridCol w="1395949"/>
                <a:gridCol w="1458428"/>
                <a:gridCol w="1295983"/>
              </a:tblGrid>
              <a:tr h="757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сооружения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Габаритные размеры, 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Масса,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возведения, час.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Вместимость,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хранения, лет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КВС-АМ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 - 6,3 0 -2,2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"Бункер-АМ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 -12,58 Ширина- 3,32 Высота - 2,6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ФСКМ-1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 - 7,2 0 -2,4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"Лифтер"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 - 6,4 Ширина- 2,4 Высота - 2,56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763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МФСБТ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 - 4,4 Ширина- 2,2 Высота - 2,44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763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"Панцирь-2ПУ"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 - 43,8 Ширина- 5,0 Высота - 4,3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60-80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A1B9A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sp>
        <p:nvSpPr>
          <p:cNvPr id="53308" name="Text Box 7"/>
          <p:cNvSpPr txBox="1">
            <a:spLocks noChangeArrowheads="1"/>
          </p:cNvSpPr>
          <p:nvPr/>
        </p:nvSpPr>
        <p:spPr bwMode="auto">
          <a:xfrm>
            <a:off x="481013" y="1268760"/>
            <a:ext cx="8455025" cy="400110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БВУ заводского изготовления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72257" y="692696"/>
            <a:ext cx="8229600" cy="48314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БЫСТРОВОЗВОДИМЫЕ ЗС ГО</a:t>
            </a:r>
          </a:p>
        </p:txBody>
      </p:sp>
    </p:spTree>
    <p:extLst>
      <p:ext uri="{BB962C8B-B14F-4D97-AF65-F5344CB8AC3E}">
        <p14:creationId xmlns:p14="http://schemas.microsoft.com/office/powerpoint/2010/main" val="18263072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235980"/>
            <a:ext cx="6480720" cy="50460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БВУ из сборных элементов</a:t>
            </a:r>
          </a:p>
        </p:txBody>
      </p:sp>
      <p:pic>
        <p:nvPicPr>
          <p:cNvPr id="54275" name="Picture 4" descr="рис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901825"/>
            <a:ext cx="6624736" cy="4625543"/>
          </a:xfrm>
          <a:ln w="38100">
            <a:solidFill>
              <a:srgbClr val="002060"/>
            </a:solidFill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648910"/>
            <a:ext cx="8229600" cy="8001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БЫСТРОВОЗВОДИМЫЕ ЗС ГО</a:t>
            </a:r>
          </a:p>
        </p:txBody>
      </p:sp>
    </p:spTree>
    <p:extLst>
      <p:ext uri="{BB962C8B-B14F-4D97-AF65-F5344CB8AC3E}">
        <p14:creationId xmlns:p14="http://schemas.microsoft.com/office/powerpoint/2010/main" val="3154135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331" y="4509120"/>
            <a:ext cx="2914871" cy="2061345"/>
          </a:xfr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1202" y="4459189"/>
            <a:ext cx="2700958" cy="2111276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493842"/>
            <a:ext cx="2662433" cy="207662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5302" name="Прямоугольник 8"/>
          <p:cNvSpPr>
            <a:spLocks noChangeArrowheads="1"/>
          </p:cNvSpPr>
          <p:nvPr/>
        </p:nvSpPr>
        <p:spPr bwMode="auto">
          <a:xfrm>
            <a:off x="395537" y="1412776"/>
            <a:ext cx="8315720" cy="3046413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            </a:t>
            </a:r>
            <a:r>
              <a:rPr lang="ru-RU" sz="1600" b="1" dirty="0" err="1">
                <a:solidFill>
                  <a:srgbClr val="FF0000"/>
                </a:solidFill>
              </a:rPr>
              <a:t>Темет</a:t>
            </a:r>
            <a:r>
              <a:rPr lang="ru-RU" sz="1600" b="1" dirty="0">
                <a:solidFill>
                  <a:srgbClr val="FF0000"/>
                </a:solidFill>
              </a:rPr>
              <a:t> LSS - 80 </a:t>
            </a:r>
            <a:r>
              <a:rPr lang="ru-RU" sz="1600" b="1" dirty="0">
                <a:solidFill>
                  <a:srgbClr val="0000FF"/>
                </a:solidFill>
              </a:rPr>
              <a:t>является новой концепцией для быстрого развертывания коллективной защиты от ядерного, биологического и химического (NBC) оружия для использования дома или в офисе. </a:t>
            </a:r>
          </a:p>
          <a:p>
            <a:r>
              <a:rPr lang="ru-RU" sz="1600" b="1" dirty="0">
                <a:solidFill>
                  <a:srgbClr val="0000FF"/>
                </a:solidFill>
              </a:rPr>
              <a:t>             LSS-80 обеспечивает безопасное защищенное пространство максимум для </a:t>
            </a:r>
            <a:r>
              <a:rPr lang="ru-RU" sz="1600" b="1" dirty="0">
                <a:solidFill>
                  <a:srgbClr val="FF0000"/>
                </a:solidFill>
              </a:rPr>
              <a:t>6 человек в течение длительного периода времени. </a:t>
            </a:r>
          </a:p>
          <a:p>
            <a:r>
              <a:rPr lang="ru-RU" sz="1600" b="1" dirty="0">
                <a:solidFill>
                  <a:srgbClr val="0000FF"/>
                </a:solidFill>
              </a:rPr>
              <a:t>            LSS-80 включает в себя защитную палатку, фильтр-вентилятор, защитные двери на молнии  и камера блокировки - для предотвращения потери положительного давления в защитной палатке.</a:t>
            </a:r>
          </a:p>
          <a:p>
            <a:r>
              <a:rPr lang="ru-RU" sz="1600" b="1" dirty="0">
                <a:solidFill>
                  <a:srgbClr val="0000FF"/>
                </a:solidFill>
              </a:rPr>
              <a:t>           Компоненты системы упакованы в специальный контейнер для быстрого развертывания. Время развертывания менее 15 минут.</a:t>
            </a:r>
          </a:p>
          <a:p>
            <a:r>
              <a:rPr lang="ru-RU" sz="1600" b="1" dirty="0">
                <a:solidFill>
                  <a:srgbClr val="0000FF"/>
                </a:solidFill>
              </a:rPr>
              <a:t>           Размер </a:t>
            </a:r>
            <a:r>
              <a:rPr lang="ru-RU" sz="1600" b="1" dirty="0" err="1">
                <a:solidFill>
                  <a:srgbClr val="0000FF"/>
                </a:solidFill>
              </a:rPr>
              <a:t>контейнрера</a:t>
            </a:r>
            <a:r>
              <a:rPr lang="ru-RU" sz="1600" b="1" dirty="0">
                <a:solidFill>
                  <a:srgbClr val="0000FF"/>
                </a:solidFill>
              </a:rPr>
              <a:t> LSS-80 - 580 х 790 х 980 мм (</a:t>
            </a:r>
            <a:r>
              <a:rPr lang="ru-RU" sz="1600" b="1" dirty="0" err="1">
                <a:solidFill>
                  <a:srgbClr val="0000FF"/>
                </a:solidFill>
              </a:rPr>
              <a:t>ШxДxВ</a:t>
            </a:r>
            <a:r>
              <a:rPr lang="ru-RU" sz="1600" b="1" dirty="0">
                <a:solidFill>
                  <a:srgbClr val="0000FF"/>
                </a:solidFill>
              </a:rPr>
              <a:t>) общий вес 70 кг. </a:t>
            </a:r>
          </a:p>
          <a:p>
            <a:r>
              <a:rPr lang="ru-RU" sz="1600" b="1" dirty="0">
                <a:solidFill>
                  <a:srgbClr val="0000FF"/>
                </a:solidFill>
              </a:rPr>
              <a:t>           Цена – 290000 тысяч рублей.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764704"/>
            <a:ext cx="8380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жизнеобеспечения 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Temet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LSS – 80	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3088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90707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Содержимое 2"/>
          <p:cNvSpPr>
            <a:spLocks noGrp="1"/>
          </p:cNvSpPr>
          <p:nvPr>
            <p:ph idx="1"/>
          </p:nvPr>
        </p:nvSpPr>
        <p:spPr>
          <a:xfrm>
            <a:off x="611560" y="5583238"/>
            <a:ext cx="7920880" cy="1058862"/>
          </a:xfrm>
          <a:solidFill>
            <a:schemeClr val="bg2">
              <a:lumMod val="9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ru-RU" sz="1800" b="1" dirty="0" smtClean="0">
                <a:solidFill>
                  <a:srgbClr val="0000FF"/>
                </a:solidFill>
              </a:rPr>
              <a:t>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Палатка</a:t>
            </a:r>
            <a:r>
              <a:rPr lang="ru-RU" sz="1800" b="1" dirty="0" smtClean="0">
                <a:solidFill>
                  <a:srgbClr val="0000FF"/>
                </a:solidFill>
              </a:rPr>
              <a:t> выполнена из износостойкого ПВХ-ткани с покрытием полиэстер, и боковые стены и потолок сделаны из полиуретана и силиконовым покрытием ткань полиамид. 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4911"/>
            <a:ext cx="7920880" cy="40085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99592" y="688950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жизнеобеспечения 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Temet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LSS – 80	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91252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1346" y="2852936"/>
            <a:ext cx="3785741" cy="3224336"/>
          </a:xfr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237" y="2836912"/>
            <a:ext cx="3939704" cy="32403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7349" name="Прямоугольник 6"/>
          <p:cNvSpPr>
            <a:spLocks noChangeArrowheads="1"/>
          </p:cNvSpPr>
          <p:nvPr/>
        </p:nvSpPr>
        <p:spPr bwMode="auto">
          <a:xfrm>
            <a:off x="392237" y="1772816"/>
            <a:ext cx="8324850" cy="646113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</a:rPr>
              <a:t>Строительство под или рядом с Вашим домом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 Цена- от $ 185 до $ 285 за </a:t>
            </a:r>
            <a:r>
              <a:rPr lang="ru-RU" b="1" dirty="0" err="1">
                <a:solidFill>
                  <a:srgbClr val="0000FF"/>
                </a:solidFill>
              </a:rPr>
              <a:t>кв.м</a:t>
            </a:r>
            <a:r>
              <a:rPr lang="ru-RU" b="1" dirty="0">
                <a:solidFill>
                  <a:srgbClr val="0000FF"/>
                </a:solidFill>
              </a:rPr>
              <a:t>.	(5 300 000 руб.)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55466" y="688330"/>
            <a:ext cx="5594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Премьер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Шестиугольный бункер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79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686800" cy="54868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ПРЯДОК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ЭКСПЛУАТАЦИИ</a:t>
            </a:r>
            <a:r>
              <a:rPr lang="ru-RU" sz="2400" b="1" dirty="0" smtClean="0">
                <a:solidFill>
                  <a:srgbClr val="FF0000"/>
                </a:solidFill>
              </a:rPr>
              <a:t> ЗАЩИТНЫХ СООРУЖЕНИЙ</a:t>
            </a:r>
          </a:p>
        </p:txBody>
      </p:sp>
      <p:pic>
        <p:nvPicPr>
          <p:cNvPr id="5837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264" b="3212"/>
          <a:stretch>
            <a:fillRect/>
          </a:stretch>
        </p:blipFill>
        <p:spPr>
          <a:xfrm>
            <a:off x="706488" y="1412776"/>
            <a:ext cx="7632848" cy="5254724"/>
          </a:xfrm>
          <a:noFill/>
          <a:ln w="5715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7504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685799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Схема организации звена по обслуживанию защитных сооружений</a:t>
            </a:r>
            <a:b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Bookman Old Style" pitchFamily="18" charset="0"/>
              </a:rPr>
              <a:t>(вместимостью 150 человек и менее)</a:t>
            </a: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2941637" y="2057400"/>
            <a:ext cx="3124200" cy="1295400"/>
          </a:xfrm>
          <a:prstGeom prst="rect">
            <a:avLst/>
          </a:prstGeom>
          <a:solidFill>
            <a:srgbClr val="FFCCFF"/>
          </a:solidFill>
          <a:ln w="76200" cmpd="tri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latin typeface="Bookman Old Style" pitchFamily="18" charset="0"/>
              </a:rPr>
              <a:t>Командир</a:t>
            </a:r>
          </a:p>
          <a:p>
            <a:pPr algn="ctr"/>
            <a:r>
              <a:rPr lang="ru-RU" sz="3600" b="1" dirty="0">
                <a:latin typeface="Bookman Old Style" pitchFamily="18" charset="0"/>
              </a:rPr>
              <a:t> звена</a:t>
            </a:r>
          </a:p>
        </p:txBody>
      </p:sp>
      <p:sp>
        <p:nvSpPr>
          <p:cNvPr id="59396" name="Line 5"/>
          <p:cNvSpPr>
            <a:spLocks noChangeShapeType="1"/>
          </p:cNvSpPr>
          <p:nvPr/>
        </p:nvSpPr>
        <p:spPr bwMode="auto">
          <a:xfrm>
            <a:off x="4495800" y="3124200"/>
            <a:ext cx="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397" name="Line 6"/>
          <p:cNvSpPr>
            <a:spLocks noChangeShapeType="1"/>
          </p:cNvSpPr>
          <p:nvPr/>
        </p:nvSpPr>
        <p:spPr bwMode="auto">
          <a:xfrm>
            <a:off x="762000" y="3962400"/>
            <a:ext cx="7467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2286000" y="3429000"/>
            <a:ext cx="44354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>
                <a:latin typeface="Bookman Old Style" pitchFamily="18" charset="0"/>
              </a:rPr>
              <a:t>Личный                состав - 9</a:t>
            </a:r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609600" y="4038600"/>
            <a:ext cx="38623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Bookman Old Style" pitchFamily="18" charset="0"/>
              </a:rPr>
              <a:t>Контролер                           -1</a:t>
            </a:r>
          </a:p>
          <a:p>
            <a:r>
              <a:rPr lang="ru-RU" b="1">
                <a:latin typeface="Bookman Old Style" pitchFamily="18" charset="0"/>
              </a:rPr>
              <a:t>Электрик                             -1</a:t>
            </a:r>
          </a:p>
          <a:p>
            <a:r>
              <a:rPr lang="ru-RU" b="1">
                <a:latin typeface="Bookman Old Style" pitchFamily="18" charset="0"/>
              </a:rPr>
              <a:t>Слесарь по вентиляции      -1</a:t>
            </a:r>
          </a:p>
          <a:p>
            <a:r>
              <a:rPr lang="ru-RU" b="1">
                <a:latin typeface="Bookman Old Style" pitchFamily="18" charset="0"/>
              </a:rPr>
              <a:t>Слесарь по водопроводу и</a:t>
            </a:r>
          </a:p>
          <a:p>
            <a:r>
              <a:rPr lang="ru-RU" b="1">
                <a:latin typeface="Bookman Old Style" pitchFamily="18" charset="0"/>
              </a:rPr>
              <a:t>Канализации                       -1</a:t>
            </a:r>
          </a:p>
          <a:p>
            <a:endParaRPr lang="ru-RU" b="1">
              <a:latin typeface="Bookman Old Style" pitchFamily="18" charset="0"/>
            </a:endParaRPr>
          </a:p>
        </p:txBody>
      </p:sp>
      <p:sp>
        <p:nvSpPr>
          <p:cNvPr id="59400" name="Text Box 9"/>
          <p:cNvSpPr txBox="1">
            <a:spLocks noChangeArrowheads="1"/>
          </p:cNvSpPr>
          <p:nvPr/>
        </p:nvSpPr>
        <p:spPr bwMode="auto">
          <a:xfrm>
            <a:off x="5105400" y="4038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9401" name="Text Box 10"/>
          <p:cNvSpPr txBox="1">
            <a:spLocks noChangeArrowheads="1"/>
          </p:cNvSpPr>
          <p:nvPr/>
        </p:nvSpPr>
        <p:spPr bwMode="auto">
          <a:xfrm>
            <a:off x="4648200" y="4038600"/>
            <a:ext cx="45608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Bookman Old Style" pitchFamily="18" charset="0"/>
              </a:rPr>
              <a:t>Разведчик-химик              - 1</a:t>
            </a:r>
          </a:p>
          <a:p>
            <a:r>
              <a:rPr lang="ru-RU" sz="2000" b="1">
                <a:latin typeface="Bookman Old Style" pitchFamily="18" charset="0"/>
              </a:rPr>
              <a:t>Разведчик-дозиметрист   - 1</a:t>
            </a:r>
          </a:p>
          <a:p>
            <a:r>
              <a:rPr lang="ru-RU" sz="2000" b="1">
                <a:latin typeface="Bookman Old Style" pitchFamily="18" charset="0"/>
              </a:rPr>
              <a:t>Кладовщик-раздатчик      - 1 </a:t>
            </a:r>
          </a:p>
          <a:p>
            <a:r>
              <a:rPr lang="ru-RU" sz="2000" b="1">
                <a:latin typeface="Bookman Old Style" pitchFamily="18" charset="0"/>
              </a:rPr>
              <a:t>Сандружинницы               - 2</a:t>
            </a:r>
            <a:r>
              <a:rPr lang="ru-RU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6640279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05917" y="653901"/>
            <a:ext cx="87856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man Old Style" pitchFamily="18" charset="0"/>
              </a:rPr>
              <a:t>Схема организации </a:t>
            </a:r>
            <a:r>
              <a:rPr lang="ru-RU" b="1" dirty="0" smtClean="0">
                <a:latin typeface="Bookman Old Style" pitchFamily="18" charset="0"/>
              </a:rPr>
              <a:t>группы </a:t>
            </a:r>
            <a:r>
              <a:rPr lang="ru-RU" b="1" dirty="0">
                <a:latin typeface="Bookman Old Style" pitchFamily="18" charset="0"/>
              </a:rPr>
              <a:t>по обслуживанию защитных сооружений</a:t>
            </a:r>
            <a:br>
              <a:rPr lang="ru-RU" b="1" dirty="0">
                <a:latin typeface="Bookman Old Style" pitchFamily="18" charset="0"/>
              </a:rPr>
            </a:br>
            <a:r>
              <a:rPr lang="ru-RU" b="1" dirty="0" smtClean="0">
                <a:latin typeface="Bookman Old Style" pitchFamily="18" charset="0"/>
              </a:rPr>
              <a:t>(</a:t>
            </a:r>
            <a:r>
              <a:rPr lang="ru-RU" sz="1600" b="1" dirty="0">
                <a:latin typeface="Bookman Old Style" pitchFamily="18" charset="0"/>
              </a:rPr>
              <a:t>вместимостью 150 чел. до 600 чел.)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2797969" y="1777999"/>
            <a:ext cx="3241675" cy="588963"/>
          </a:xfrm>
          <a:prstGeom prst="rect">
            <a:avLst/>
          </a:prstGeom>
          <a:solidFill>
            <a:srgbClr val="FFCCFF"/>
          </a:solidFill>
          <a:ln w="76200" cmpd="tri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b="1" dirty="0">
                <a:solidFill>
                  <a:srgbClr val="080808"/>
                </a:solidFill>
                <a:latin typeface="Bookman Old Style" pitchFamily="18" charset="0"/>
              </a:rPr>
              <a:t>Командир группы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28600" y="2438400"/>
            <a:ext cx="3203575" cy="685800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80808"/>
                </a:solidFill>
              </a:rPr>
              <a:t>Зам. командира группы по</a:t>
            </a:r>
          </a:p>
          <a:p>
            <a:pPr algn="ctr"/>
            <a:r>
              <a:rPr lang="ru-RU" sz="1600" b="1" dirty="0">
                <a:solidFill>
                  <a:srgbClr val="080808"/>
                </a:solidFill>
              </a:rPr>
              <a:t>эксплуатации оборудования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819525" y="2851150"/>
            <a:ext cx="1458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Bookman Old Style" pitchFamily="18" charset="0"/>
              </a:rPr>
              <a:t>З в е н ь я</a:t>
            </a: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4500563" y="2349500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250825" y="3141663"/>
            <a:ext cx="8642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304800" y="3200400"/>
            <a:ext cx="16589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latin typeface="Bookman Old Style" pitchFamily="18" charset="0"/>
              </a:rPr>
              <a:t>Связи и разведки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981200" y="3200400"/>
            <a:ext cx="1493838" cy="649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>
                <a:latin typeface="Bookman Old Style" pitchFamily="18" charset="0"/>
              </a:rPr>
              <a:t>По заполнению</a:t>
            </a:r>
          </a:p>
          <a:p>
            <a:pPr algn="ctr"/>
            <a:r>
              <a:rPr lang="ru-RU" sz="1200" b="1">
                <a:latin typeface="Bookman Old Style" pitchFamily="18" charset="0"/>
              </a:rPr>
              <a:t> и размещению</a:t>
            </a:r>
          </a:p>
          <a:p>
            <a:pPr algn="ctr"/>
            <a:r>
              <a:rPr lang="ru-RU" sz="1200" b="1">
                <a:latin typeface="Bookman Old Style" pitchFamily="18" charset="0"/>
              </a:rPr>
              <a:t>укрываемых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3390900" y="3144838"/>
            <a:ext cx="2444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Bookman Old Style" pitchFamily="18" charset="0"/>
              </a:rPr>
              <a:t>По электроснабжению, </a:t>
            </a:r>
          </a:p>
          <a:p>
            <a:pPr algn="ctr"/>
            <a:r>
              <a:rPr lang="ru-RU" sz="1200" b="1" dirty="0" err="1">
                <a:latin typeface="Bookman Old Style" pitchFamily="18" charset="0"/>
              </a:rPr>
              <a:t>обсл</a:t>
            </a:r>
            <a:r>
              <a:rPr lang="ru-RU" sz="1200" b="1" dirty="0">
                <a:latin typeface="Bookman Old Style" pitchFamily="18" charset="0"/>
              </a:rPr>
              <a:t>-ю </a:t>
            </a:r>
            <a:r>
              <a:rPr lang="ru-RU" sz="1200" b="1" dirty="0" err="1">
                <a:latin typeface="Bookman Old Style" pitchFamily="18" charset="0"/>
              </a:rPr>
              <a:t>фильтро-вентил-го</a:t>
            </a:r>
            <a:endParaRPr lang="ru-RU" sz="1200" b="1" dirty="0">
              <a:latin typeface="Bookman Old Style" pitchFamily="18" charset="0"/>
            </a:endParaRPr>
          </a:p>
          <a:p>
            <a:pPr algn="ctr"/>
            <a:r>
              <a:rPr lang="ru-RU" sz="1200" b="1" dirty="0" err="1">
                <a:latin typeface="Bookman Old Style" pitchFamily="18" charset="0"/>
              </a:rPr>
              <a:t>оборуд</a:t>
            </a:r>
            <a:r>
              <a:rPr lang="ru-RU" sz="1200" b="1" dirty="0">
                <a:latin typeface="Bookman Old Style" pitchFamily="18" charset="0"/>
              </a:rPr>
              <a:t>., водоснабжения и </a:t>
            </a:r>
          </a:p>
          <a:p>
            <a:pPr algn="ctr"/>
            <a:r>
              <a:rPr lang="ru-RU" sz="1200" b="1" dirty="0">
                <a:latin typeface="Bookman Old Style" pitchFamily="18" charset="0"/>
              </a:rPr>
              <a:t>канализации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5791200" y="3200400"/>
            <a:ext cx="1271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>
                <a:latin typeface="Bookman Old Style" pitchFamily="18" charset="0"/>
              </a:rPr>
              <a:t>Организация</a:t>
            </a:r>
          </a:p>
          <a:p>
            <a:pPr algn="ctr"/>
            <a:r>
              <a:rPr lang="ru-RU" sz="1200" b="1">
                <a:latin typeface="Bookman Old Style" pitchFamily="18" charset="0"/>
              </a:rPr>
              <a:t>питания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7575550" y="3165475"/>
            <a:ext cx="1322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latin typeface="Bookman Old Style" pitchFamily="18" charset="0"/>
              </a:rPr>
              <a:t>Медицинское</a:t>
            </a:r>
          </a:p>
        </p:txBody>
      </p:sp>
      <p:sp>
        <p:nvSpPr>
          <p:cNvPr id="60429" name="Line 13"/>
          <p:cNvSpPr>
            <a:spLocks noChangeShapeType="1"/>
          </p:cNvSpPr>
          <p:nvPr/>
        </p:nvSpPr>
        <p:spPr bwMode="auto">
          <a:xfrm>
            <a:off x="1042988" y="3644900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30" name="Line 14"/>
          <p:cNvSpPr>
            <a:spLocks noChangeShapeType="1"/>
          </p:cNvSpPr>
          <p:nvPr/>
        </p:nvSpPr>
        <p:spPr bwMode="auto">
          <a:xfrm>
            <a:off x="2771775" y="38608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31" name="Line 15"/>
          <p:cNvSpPr>
            <a:spLocks noChangeShapeType="1"/>
          </p:cNvSpPr>
          <p:nvPr/>
        </p:nvSpPr>
        <p:spPr bwMode="auto">
          <a:xfrm>
            <a:off x="4572000" y="39338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32" name="Line 16"/>
          <p:cNvSpPr>
            <a:spLocks noChangeShapeType="1"/>
          </p:cNvSpPr>
          <p:nvPr/>
        </p:nvSpPr>
        <p:spPr bwMode="auto">
          <a:xfrm>
            <a:off x="6443663" y="37163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>
            <a:off x="8101013" y="3500438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827088" y="4365625"/>
            <a:ext cx="43180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80808"/>
                </a:solidFill>
              </a:rPr>
              <a:t>4</a:t>
            </a:r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2555875" y="4365625"/>
            <a:ext cx="43180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4356100" y="4350495"/>
            <a:ext cx="43180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80808"/>
                </a:solidFill>
              </a:rPr>
              <a:t>5</a:t>
            </a: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6249195" y="4343400"/>
            <a:ext cx="43180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7881938" y="4343400"/>
            <a:ext cx="43180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80808"/>
                </a:solidFill>
              </a:rPr>
              <a:t>4</a:t>
            </a:r>
          </a:p>
        </p:txBody>
      </p:sp>
      <p:sp>
        <p:nvSpPr>
          <p:cNvPr id="60439" name="Text Box 23"/>
          <p:cNvSpPr txBox="1">
            <a:spLocks noChangeArrowheads="1"/>
          </p:cNvSpPr>
          <p:nvPr/>
        </p:nvSpPr>
        <p:spPr bwMode="auto">
          <a:xfrm>
            <a:off x="0" y="4868863"/>
            <a:ext cx="20748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Командир звена,</a:t>
            </a:r>
          </a:p>
          <a:p>
            <a:r>
              <a:rPr lang="ru-RU" sz="1200"/>
              <a:t>разведчик-химик            - 1</a:t>
            </a:r>
          </a:p>
          <a:p>
            <a:r>
              <a:rPr lang="ru-RU" sz="1200"/>
              <a:t>разведчик дозиметрист - 1</a:t>
            </a:r>
          </a:p>
          <a:p>
            <a:r>
              <a:rPr lang="ru-RU" sz="1200"/>
              <a:t>телефонист                    - 1</a:t>
            </a:r>
          </a:p>
        </p:txBody>
      </p:sp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2051050" y="4868863"/>
            <a:ext cx="139223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Командир звена,</a:t>
            </a:r>
          </a:p>
          <a:p>
            <a:r>
              <a:rPr lang="ru-RU" sz="1200"/>
              <a:t>контролер       - 1</a:t>
            </a:r>
          </a:p>
          <a:p>
            <a:r>
              <a:rPr lang="ru-RU" sz="1200"/>
              <a:t>контролер       - 2</a:t>
            </a:r>
          </a:p>
        </p:txBody>
      </p:sp>
      <p:sp>
        <p:nvSpPr>
          <p:cNvPr id="60441" name="Text Box 25"/>
          <p:cNvSpPr txBox="1">
            <a:spLocks noChangeArrowheads="1"/>
          </p:cNvSpPr>
          <p:nvPr/>
        </p:nvSpPr>
        <p:spPr bwMode="auto">
          <a:xfrm>
            <a:off x="3492500" y="4868863"/>
            <a:ext cx="21685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Командир звена,</a:t>
            </a:r>
          </a:p>
          <a:p>
            <a:r>
              <a:rPr lang="ru-RU" sz="1200"/>
              <a:t>электрик                           -1</a:t>
            </a:r>
          </a:p>
          <a:p>
            <a:r>
              <a:rPr lang="ru-RU" sz="1200"/>
              <a:t>электрик моторист         – 1</a:t>
            </a:r>
          </a:p>
          <a:p>
            <a:r>
              <a:rPr lang="ru-RU" sz="1200"/>
              <a:t>слесарь по вентиляции – 2</a:t>
            </a:r>
          </a:p>
          <a:p>
            <a:r>
              <a:rPr lang="ru-RU" sz="1200"/>
              <a:t>слесарь по водопроводу и </a:t>
            </a:r>
          </a:p>
          <a:p>
            <a:r>
              <a:rPr lang="ru-RU" sz="1200"/>
              <a:t>канализации                     - 1</a:t>
            </a:r>
          </a:p>
        </p:txBody>
      </p:sp>
      <p:sp>
        <p:nvSpPr>
          <p:cNvPr id="60442" name="Text Box 26"/>
          <p:cNvSpPr txBox="1">
            <a:spLocks noChangeArrowheads="1"/>
          </p:cNvSpPr>
          <p:nvPr/>
        </p:nvSpPr>
        <p:spPr bwMode="auto">
          <a:xfrm>
            <a:off x="5651500" y="4868863"/>
            <a:ext cx="197326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Командир звена,</a:t>
            </a:r>
          </a:p>
          <a:p>
            <a:r>
              <a:rPr lang="ru-RU" sz="1200"/>
              <a:t>кладовщик                 – 1</a:t>
            </a:r>
          </a:p>
          <a:p>
            <a:r>
              <a:rPr lang="ru-RU" sz="1200"/>
              <a:t>фасовщик– раздатчик - 1</a:t>
            </a:r>
          </a:p>
        </p:txBody>
      </p:sp>
      <p:sp>
        <p:nvSpPr>
          <p:cNvPr id="60443" name="Text Box 27"/>
          <p:cNvSpPr txBox="1">
            <a:spLocks noChangeArrowheads="1"/>
          </p:cNvSpPr>
          <p:nvPr/>
        </p:nvSpPr>
        <p:spPr bwMode="auto">
          <a:xfrm>
            <a:off x="7573963" y="4868863"/>
            <a:ext cx="15811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Командир звена,</a:t>
            </a:r>
          </a:p>
          <a:p>
            <a:r>
              <a:rPr lang="ru-RU" sz="1200"/>
              <a:t>фельдшер          – 1</a:t>
            </a:r>
          </a:p>
          <a:p>
            <a:r>
              <a:rPr lang="ru-RU" sz="1200"/>
              <a:t>сандружинницы - 3</a:t>
            </a:r>
          </a:p>
        </p:txBody>
      </p:sp>
    </p:spTree>
    <p:extLst>
      <p:ext uri="{BB962C8B-B14F-4D97-AF65-F5344CB8AC3E}">
        <p14:creationId xmlns:p14="http://schemas.microsoft.com/office/powerpoint/2010/main" val="383803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>
          <a:xfrm>
            <a:off x="466725" y="260648"/>
            <a:ext cx="8229600" cy="103475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ПО ОБСЛУЖИВАНИЮ ЗАЩИТНЫХ СООРУЖЕНИЙ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(вместимостью более 600 чел.)</a:t>
            </a:r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2676525" y="1695450"/>
            <a:ext cx="3810000" cy="762000"/>
          </a:xfrm>
          <a:prstGeom prst="rect">
            <a:avLst/>
          </a:prstGeom>
          <a:solidFill>
            <a:srgbClr val="FFCCFF"/>
          </a:solidFill>
          <a:ln w="76200" cmpd="tri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Bookman Old Style" pitchFamily="18" charset="0"/>
              </a:rPr>
              <a:t>Командир группы</a:t>
            </a:r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228600" y="2514600"/>
            <a:ext cx="2360613" cy="7635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latin typeface="Bookman Old Style" pitchFamily="18" charset="0"/>
              </a:rPr>
              <a:t>Зам. командира</a:t>
            </a:r>
          </a:p>
        </p:txBody>
      </p:sp>
      <p:sp>
        <p:nvSpPr>
          <p:cNvPr id="61445" name="Rectangle 9"/>
          <p:cNvSpPr>
            <a:spLocks noChangeArrowheads="1"/>
          </p:cNvSpPr>
          <p:nvPr/>
        </p:nvSpPr>
        <p:spPr bwMode="auto">
          <a:xfrm>
            <a:off x="6553200" y="2514600"/>
            <a:ext cx="2362200" cy="762000"/>
          </a:xfrm>
          <a:prstGeom prst="rect">
            <a:avLst/>
          </a:prstGeom>
          <a:solidFill>
            <a:srgbClr val="FFFF99"/>
          </a:solidFill>
          <a:ln w="57150" cmpd="thickThin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latin typeface="Bookman Old Style" pitchFamily="18" charset="0"/>
              </a:rPr>
              <a:t>Зам. по </a:t>
            </a:r>
            <a:r>
              <a:rPr lang="ru-RU" b="1" dirty="0" err="1">
                <a:latin typeface="Bookman Old Style" pitchFamily="18" charset="0"/>
              </a:rPr>
              <a:t>эксплуат</a:t>
            </a:r>
            <a:r>
              <a:rPr lang="ru-RU" b="1" dirty="0">
                <a:latin typeface="Bookman Old Style" pitchFamily="18" charset="0"/>
              </a:rPr>
              <a:t>.</a:t>
            </a:r>
          </a:p>
          <a:p>
            <a:pPr algn="ctr"/>
            <a:r>
              <a:rPr lang="ru-RU" b="1" dirty="0">
                <a:latin typeface="Bookman Old Style" pitchFamily="18" charset="0"/>
              </a:rPr>
              <a:t>оборудования</a:t>
            </a:r>
          </a:p>
        </p:txBody>
      </p:sp>
      <p:sp>
        <p:nvSpPr>
          <p:cNvPr id="61446" name="Line 10"/>
          <p:cNvSpPr>
            <a:spLocks noChangeShapeType="1"/>
          </p:cNvSpPr>
          <p:nvPr/>
        </p:nvSpPr>
        <p:spPr bwMode="auto">
          <a:xfrm>
            <a:off x="4648200" y="2590800"/>
            <a:ext cx="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47" name="Line 11"/>
          <p:cNvSpPr>
            <a:spLocks noChangeShapeType="1"/>
          </p:cNvSpPr>
          <p:nvPr/>
        </p:nvSpPr>
        <p:spPr bwMode="auto">
          <a:xfrm>
            <a:off x="457200" y="3733800"/>
            <a:ext cx="8001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48" name="Text Box 12"/>
          <p:cNvSpPr txBox="1">
            <a:spLocks noChangeArrowheads="1"/>
          </p:cNvSpPr>
          <p:nvPr/>
        </p:nvSpPr>
        <p:spPr bwMode="auto">
          <a:xfrm>
            <a:off x="3886200" y="3313113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Bookman Old Style" pitchFamily="18" charset="0"/>
              </a:rPr>
              <a:t>звенья</a:t>
            </a:r>
          </a:p>
        </p:txBody>
      </p:sp>
      <p:sp>
        <p:nvSpPr>
          <p:cNvPr id="61449" name="Rectangle 13"/>
          <p:cNvSpPr>
            <a:spLocks noChangeArrowheads="1"/>
          </p:cNvSpPr>
          <p:nvPr/>
        </p:nvSpPr>
        <p:spPr bwMode="auto">
          <a:xfrm>
            <a:off x="0" y="4191000"/>
            <a:ext cx="10668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200" b="1">
                <a:latin typeface="Bookman Old Style" pitchFamily="18" charset="0"/>
              </a:rPr>
              <a:t>связи    -4</a:t>
            </a:r>
          </a:p>
          <a:p>
            <a:r>
              <a:rPr lang="ru-RU" sz="1200" b="1">
                <a:latin typeface="Bookman Old Style" pitchFamily="18" charset="0"/>
              </a:rPr>
              <a:t>развед. -4</a:t>
            </a:r>
          </a:p>
        </p:txBody>
      </p:sp>
      <p:sp>
        <p:nvSpPr>
          <p:cNvPr id="61450" name="Rectangle 15"/>
          <p:cNvSpPr>
            <a:spLocks noChangeArrowheads="1"/>
          </p:cNvSpPr>
          <p:nvPr/>
        </p:nvSpPr>
        <p:spPr bwMode="auto">
          <a:xfrm>
            <a:off x="1143000" y="4191000"/>
            <a:ext cx="15240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400" b="1" dirty="0" err="1">
                <a:latin typeface="Bookman Old Style" pitchFamily="18" charset="0"/>
              </a:rPr>
              <a:t>заполн</a:t>
            </a:r>
            <a:r>
              <a:rPr lang="ru-RU" sz="1400" b="1" dirty="0">
                <a:latin typeface="Bookman Old Style" pitchFamily="18" charset="0"/>
              </a:rPr>
              <a:t>. и</a:t>
            </a:r>
          </a:p>
          <a:p>
            <a:r>
              <a:rPr lang="ru-RU" sz="1400" b="1" dirty="0">
                <a:latin typeface="Bookman Old Style" pitchFamily="18" charset="0"/>
              </a:rPr>
              <a:t>размещ.укр.-5</a:t>
            </a:r>
          </a:p>
        </p:txBody>
      </p:sp>
      <p:sp>
        <p:nvSpPr>
          <p:cNvPr id="61451" name="Rectangle 16"/>
          <p:cNvSpPr>
            <a:spLocks noChangeArrowheads="1"/>
          </p:cNvSpPr>
          <p:nvPr/>
        </p:nvSpPr>
        <p:spPr bwMode="auto">
          <a:xfrm>
            <a:off x="2743200" y="4191000"/>
            <a:ext cx="11430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400" b="1" dirty="0">
                <a:latin typeface="Bookman Old Style" pitchFamily="18" charset="0"/>
              </a:rPr>
              <a:t>по </a:t>
            </a:r>
            <a:r>
              <a:rPr lang="ru-RU" sz="1400" b="1" dirty="0" err="1">
                <a:latin typeface="Bookman Old Style" pitchFamily="18" charset="0"/>
              </a:rPr>
              <a:t>обслуж</a:t>
            </a:r>
            <a:r>
              <a:rPr lang="ru-RU" sz="1400" b="1" dirty="0">
                <a:latin typeface="Bookman Old Style" pitchFamily="18" charset="0"/>
              </a:rPr>
              <a:t>.</a:t>
            </a:r>
          </a:p>
          <a:p>
            <a:r>
              <a:rPr lang="ru-RU" sz="1400" b="1" dirty="0">
                <a:latin typeface="Bookman Old Style" pitchFamily="18" charset="0"/>
              </a:rPr>
              <a:t>ФВО     -5</a:t>
            </a:r>
          </a:p>
        </p:txBody>
      </p:sp>
      <p:sp>
        <p:nvSpPr>
          <p:cNvPr id="61452" name="Rectangle 17"/>
          <p:cNvSpPr>
            <a:spLocks noChangeArrowheads="1"/>
          </p:cNvSpPr>
          <p:nvPr/>
        </p:nvSpPr>
        <p:spPr bwMode="auto">
          <a:xfrm>
            <a:off x="3962400" y="4191000"/>
            <a:ext cx="12954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400" b="1" dirty="0">
                <a:latin typeface="Bookman Old Style" pitchFamily="18" charset="0"/>
              </a:rPr>
              <a:t>по </a:t>
            </a:r>
            <a:r>
              <a:rPr lang="ru-RU" sz="1400" b="1" dirty="0" err="1">
                <a:latin typeface="Bookman Old Style" pitchFamily="18" charset="0"/>
              </a:rPr>
              <a:t>электр</a:t>
            </a:r>
            <a:r>
              <a:rPr lang="ru-RU" sz="1400" b="1" dirty="0">
                <a:latin typeface="Bookman Old Style" pitchFamily="18" charset="0"/>
              </a:rPr>
              <a:t>.</a:t>
            </a:r>
          </a:p>
          <a:p>
            <a:r>
              <a:rPr lang="ru-RU" sz="1400" b="1" dirty="0">
                <a:latin typeface="Bookman Old Style" pitchFamily="18" charset="0"/>
              </a:rPr>
              <a:t>снабжен. -5</a:t>
            </a:r>
          </a:p>
        </p:txBody>
      </p:sp>
      <p:sp>
        <p:nvSpPr>
          <p:cNvPr id="61453" name="Rectangle 18"/>
          <p:cNvSpPr>
            <a:spLocks noChangeArrowheads="1"/>
          </p:cNvSpPr>
          <p:nvPr/>
        </p:nvSpPr>
        <p:spPr bwMode="auto">
          <a:xfrm>
            <a:off x="5334000" y="4191000"/>
            <a:ext cx="12192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400" b="1" dirty="0">
                <a:latin typeface="Bookman Old Style" pitchFamily="18" charset="0"/>
              </a:rPr>
              <a:t>по </a:t>
            </a:r>
            <a:r>
              <a:rPr lang="ru-RU" sz="1400" b="1" dirty="0" err="1">
                <a:latin typeface="Bookman Old Style" pitchFamily="18" charset="0"/>
              </a:rPr>
              <a:t>водосн</a:t>
            </a:r>
            <a:r>
              <a:rPr lang="ru-RU" sz="1400" b="1" dirty="0">
                <a:latin typeface="Bookman Old Style" pitchFamily="18" charset="0"/>
              </a:rPr>
              <a:t>.</a:t>
            </a:r>
          </a:p>
          <a:p>
            <a:r>
              <a:rPr lang="ru-RU" sz="1400" b="1" dirty="0">
                <a:latin typeface="Bookman Old Style" pitchFamily="18" charset="0"/>
              </a:rPr>
              <a:t>и канал. -4</a:t>
            </a:r>
          </a:p>
        </p:txBody>
      </p:sp>
      <p:sp>
        <p:nvSpPr>
          <p:cNvPr id="61454" name="Rectangle 19"/>
          <p:cNvSpPr>
            <a:spLocks noChangeArrowheads="1"/>
          </p:cNvSpPr>
          <p:nvPr/>
        </p:nvSpPr>
        <p:spPr bwMode="auto">
          <a:xfrm>
            <a:off x="6629400" y="4191000"/>
            <a:ext cx="12192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400" b="1" dirty="0">
                <a:latin typeface="Bookman Old Style" pitchFamily="18" charset="0"/>
              </a:rPr>
              <a:t>по </a:t>
            </a:r>
            <a:r>
              <a:rPr lang="ru-RU" sz="1400" b="1" dirty="0" err="1">
                <a:latin typeface="Bookman Old Style" pitchFamily="18" charset="0"/>
              </a:rPr>
              <a:t>организ</a:t>
            </a:r>
            <a:r>
              <a:rPr lang="ru-RU" sz="1400" b="1" dirty="0">
                <a:latin typeface="Bookman Old Style" pitchFamily="18" charset="0"/>
              </a:rPr>
              <a:t>.</a:t>
            </a:r>
          </a:p>
          <a:p>
            <a:r>
              <a:rPr lang="ru-RU" sz="1400" b="1" dirty="0">
                <a:latin typeface="Bookman Old Style" pitchFamily="18" charset="0"/>
              </a:rPr>
              <a:t>питания -4</a:t>
            </a:r>
          </a:p>
        </p:txBody>
      </p:sp>
      <p:sp>
        <p:nvSpPr>
          <p:cNvPr id="61455" name="Rectangle 20"/>
          <p:cNvSpPr>
            <a:spLocks noChangeArrowheads="1"/>
          </p:cNvSpPr>
          <p:nvPr/>
        </p:nvSpPr>
        <p:spPr bwMode="auto">
          <a:xfrm>
            <a:off x="7924800" y="4191000"/>
            <a:ext cx="10668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400" b="1" dirty="0" err="1">
                <a:latin typeface="Bookman Old Style" pitchFamily="18" charset="0"/>
              </a:rPr>
              <a:t>медиц</a:t>
            </a:r>
            <a:r>
              <a:rPr lang="ru-RU" sz="1400" b="1" dirty="0">
                <a:latin typeface="Bookman Old Style" pitchFamily="18" charset="0"/>
              </a:rPr>
              <a:t>. -5</a:t>
            </a:r>
          </a:p>
        </p:txBody>
      </p:sp>
      <p:sp>
        <p:nvSpPr>
          <p:cNvPr id="61456" name="Line 21"/>
          <p:cNvSpPr>
            <a:spLocks noChangeShapeType="1"/>
          </p:cNvSpPr>
          <p:nvPr/>
        </p:nvSpPr>
        <p:spPr bwMode="auto">
          <a:xfrm>
            <a:off x="457200" y="37338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57" name="Line 22"/>
          <p:cNvSpPr>
            <a:spLocks noChangeShapeType="1"/>
          </p:cNvSpPr>
          <p:nvPr/>
        </p:nvSpPr>
        <p:spPr bwMode="auto">
          <a:xfrm>
            <a:off x="1905000" y="37338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58" name="Line 23"/>
          <p:cNvSpPr>
            <a:spLocks noChangeShapeType="1"/>
          </p:cNvSpPr>
          <p:nvPr/>
        </p:nvSpPr>
        <p:spPr bwMode="auto">
          <a:xfrm>
            <a:off x="3276600" y="37338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59" name="Line 24"/>
          <p:cNvSpPr>
            <a:spLocks noChangeShapeType="1"/>
          </p:cNvSpPr>
          <p:nvPr/>
        </p:nvSpPr>
        <p:spPr bwMode="auto">
          <a:xfrm>
            <a:off x="4648200" y="37338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60" name="Line 25"/>
          <p:cNvSpPr>
            <a:spLocks noChangeShapeType="1"/>
          </p:cNvSpPr>
          <p:nvPr/>
        </p:nvSpPr>
        <p:spPr bwMode="auto">
          <a:xfrm>
            <a:off x="5867400" y="37338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61" name="Line 26"/>
          <p:cNvSpPr>
            <a:spLocks noChangeShapeType="1"/>
          </p:cNvSpPr>
          <p:nvPr/>
        </p:nvSpPr>
        <p:spPr bwMode="auto">
          <a:xfrm>
            <a:off x="7162800" y="37338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62" name="Line 27"/>
          <p:cNvSpPr>
            <a:spLocks noChangeShapeType="1"/>
          </p:cNvSpPr>
          <p:nvPr/>
        </p:nvSpPr>
        <p:spPr bwMode="auto">
          <a:xfrm>
            <a:off x="8458200" y="37338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63" name="Text Box 28"/>
          <p:cNvSpPr txBox="1">
            <a:spLocks noChangeArrowheads="1"/>
          </p:cNvSpPr>
          <p:nvPr/>
        </p:nvSpPr>
        <p:spPr bwMode="auto">
          <a:xfrm>
            <a:off x="0" y="4800600"/>
            <a:ext cx="1254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latin typeface="Bookman Old Style" pitchFamily="18" charset="0"/>
              </a:rPr>
              <a:t>к-р разв. доз. -1</a:t>
            </a:r>
          </a:p>
          <a:p>
            <a:r>
              <a:rPr lang="ru-RU" sz="1000">
                <a:latin typeface="Bookman Old Style" pitchFamily="18" charset="0"/>
              </a:rPr>
              <a:t>разв.-хим.      -1</a:t>
            </a:r>
          </a:p>
          <a:p>
            <a:r>
              <a:rPr lang="ru-RU" sz="1000">
                <a:latin typeface="Bookman Old Style" pitchFamily="18" charset="0"/>
              </a:rPr>
              <a:t>разв.-доз.       -1</a:t>
            </a:r>
          </a:p>
          <a:p>
            <a:r>
              <a:rPr lang="ru-RU" sz="1000">
                <a:latin typeface="Bookman Old Style" pitchFamily="18" charset="0"/>
              </a:rPr>
              <a:t>телефон          -1</a:t>
            </a:r>
          </a:p>
        </p:txBody>
      </p:sp>
      <p:sp>
        <p:nvSpPr>
          <p:cNvPr id="61464" name="Text Box 29"/>
          <p:cNvSpPr txBox="1">
            <a:spLocks noChangeArrowheads="1"/>
          </p:cNvSpPr>
          <p:nvPr/>
        </p:nvSpPr>
        <p:spPr bwMode="auto">
          <a:xfrm>
            <a:off x="1219200" y="4800600"/>
            <a:ext cx="1042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К-р                -1</a:t>
            </a:r>
          </a:p>
          <a:p>
            <a:r>
              <a:rPr lang="ru-RU" sz="1000">
                <a:latin typeface="Bookman Old Style" pitchFamily="18" charset="0"/>
              </a:rPr>
              <a:t>контролер</a:t>
            </a:r>
            <a:r>
              <a:rPr lang="ru-RU" sz="1000"/>
              <a:t>  -4</a:t>
            </a:r>
          </a:p>
        </p:txBody>
      </p:sp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2667000" y="4876800"/>
            <a:ext cx="10366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latin typeface="Bookman Old Style" pitchFamily="18" charset="0"/>
              </a:rPr>
              <a:t>К-р            -1</a:t>
            </a:r>
          </a:p>
          <a:p>
            <a:r>
              <a:rPr lang="ru-RU" sz="1000">
                <a:latin typeface="Bookman Old Style" pitchFamily="18" charset="0"/>
              </a:rPr>
              <a:t>слесарь по</a:t>
            </a:r>
          </a:p>
          <a:p>
            <a:r>
              <a:rPr lang="ru-RU" sz="1000">
                <a:latin typeface="Bookman Old Style" pitchFamily="18" charset="0"/>
              </a:rPr>
              <a:t>технике     -4</a:t>
            </a:r>
          </a:p>
        </p:txBody>
      </p:sp>
      <p:sp>
        <p:nvSpPr>
          <p:cNvPr id="61466" name="Text Box 31"/>
          <p:cNvSpPr txBox="1">
            <a:spLocks noChangeArrowheads="1"/>
          </p:cNvSpPr>
          <p:nvPr/>
        </p:nvSpPr>
        <p:spPr bwMode="auto">
          <a:xfrm>
            <a:off x="3886200" y="4876800"/>
            <a:ext cx="1335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latin typeface="Bookman Old Style" pitchFamily="18" charset="0"/>
              </a:rPr>
              <a:t>К-р                   -1</a:t>
            </a:r>
          </a:p>
          <a:p>
            <a:r>
              <a:rPr lang="ru-RU" sz="1000">
                <a:latin typeface="Bookman Old Style" pitchFamily="18" charset="0"/>
              </a:rPr>
              <a:t>эл. моторист     -2</a:t>
            </a:r>
          </a:p>
          <a:p>
            <a:r>
              <a:rPr lang="ru-RU" sz="1000">
                <a:latin typeface="Bookman Old Style" pitchFamily="18" charset="0"/>
              </a:rPr>
              <a:t>электрик          -2</a:t>
            </a:r>
          </a:p>
        </p:txBody>
      </p:sp>
      <p:sp>
        <p:nvSpPr>
          <p:cNvPr id="61467" name="Text Box 32"/>
          <p:cNvSpPr txBox="1">
            <a:spLocks noChangeArrowheads="1"/>
          </p:cNvSpPr>
          <p:nvPr/>
        </p:nvSpPr>
        <p:spPr bwMode="auto">
          <a:xfrm>
            <a:off x="5334000" y="4876800"/>
            <a:ext cx="1243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latin typeface="Bookman Old Style" pitchFamily="18" charset="0"/>
              </a:rPr>
              <a:t>К-р                -1</a:t>
            </a:r>
          </a:p>
          <a:p>
            <a:r>
              <a:rPr lang="ru-RU" sz="1000">
                <a:latin typeface="Bookman Old Style" pitchFamily="18" charset="0"/>
              </a:rPr>
              <a:t>слесарь</a:t>
            </a:r>
          </a:p>
          <a:p>
            <a:r>
              <a:rPr lang="ru-RU" sz="1000">
                <a:latin typeface="Bookman Old Style" pitchFamily="18" charset="0"/>
              </a:rPr>
              <a:t>по водопр. и</a:t>
            </a:r>
          </a:p>
          <a:p>
            <a:r>
              <a:rPr lang="ru-RU" sz="1000">
                <a:latin typeface="Bookman Old Style" pitchFamily="18" charset="0"/>
              </a:rPr>
              <a:t>канализ.         -3</a:t>
            </a:r>
          </a:p>
        </p:txBody>
      </p:sp>
      <p:sp>
        <p:nvSpPr>
          <p:cNvPr id="61468" name="Text Box 33"/>
          <p:cNvSpPr txBox="1">
            <a:spLocks noChangeArrowheads="1"/>
          </p:cNvSpPr>
          <p:nvPr/>
        </p:nvSpPr>
        <p:spPr bwMode="auto">
          <a:xfrm>
            <a:off x="6553200" y="4876800"/>
            <a:ext cx="1416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latin typeface="Bookman Old Style" pitchFamily="18" charset="0"/>
              </a:rPr>
              <a:t>К-р (кладовщик) -1</a:t>
            </a:r>
          </a:p>
          <a:p>
            <a:r>
              <a:rPr lang="ru-RU" sz="1000">
                <a:latin typeface="Bookman Old Style" pitchFamily="18" charset="0"/>
              </a:rPr>
              <a:t>раздатчик          -3</a:t>
            </a:r>
          </a:p>
        </p:txBody>
      </p:sp>
      <p:sp>
        <p:nvSpPr>
          <p:cNvPr id="61469" name="Text Box 34"/>
          <p:cNvSpPr txBox="1">
            <a:spLocks noChangeArrowheads="1"/>
          </p:cNvSpPr>
          <p:nvPr/>
        </p:nvSpPr>
        <p:spPr bwMode="auto">
          <a:xfrm>
            <a:off x="7799388" y="4876800"/>
            <a:ext cx="1344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latin typeface="Bookman Old Style" pitchFamily="18" charset="0"/>
              </a:rPr>
              <a:t>К-р (фельдшер) -1</a:t>
            </a:r>
          </a:p>
          <a:p>
            <a:r>
              <a:rPr lang="ru-RU" sz="1000">
                <a:latin typeface="Bookman Old Style" pitchFamily="18" charset="0"/>
              </a:rPr>
              <a:t>сандружин.      -3</a:t>
            </a:r>
          </a:p>
        </p:txBody>
      </p:sp>
    </p:spTree>
    <p:extLst>
      <p:ext uri="{BB962C8B-B14F-4D97-AF65-F5344CB8AC3E}">
        <p14:creationId xmlns:p14="http://schemas.microsoft.com/office/powerpoint/2010/main" val="2185678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79033"/>
            <a:ext cx="8085584" cy="431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Документация ЗС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980728"/>
            <a:ext cx="82089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Паспорт убежища (ПРУ) с обязательным приложением заверенных копий поэтажного плана и экспликации помещений.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Журнал проверки состояния убежища (ПРУ).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Сигналы оповещения гражданской обороны.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 перевода ЗС ГО на режим убежища (ПРУ).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 ЗС ГО с указанием всех помещений и находящегося в них оборудования и путей эвакуации.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Планы внешних и внутренних инженерных сетей с указанием отключающих устройств.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Список личного состава группы (звена) по обслуживанию ЗС ГО.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Эксплуатационная схема систем вентиляции ЗС ГО.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Эксплуатационная схема водоснабжения и канализации ЗС ГО.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Эксплуатационная схема электроснабжения ЗС ГО.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Инструкция по технике безопасности при обслуживании оборудования.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Инструкции по использованию средств индивидуальной защиты.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Инструкции по эксплуатации фильтровентиляционного и другого инженерного оборудования, правила пользования приборами.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Инструкция по обслуживанию ДЭС.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Инструкция по противопожарной безопасности.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Правила поведения укрываемых в ЗС ГО.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Журнал регистрации показателей микроклимата и газового состава воздуха в убежище (ПРУ).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Журнал учета обращений укрываемых за медицинской помощью.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Журнал учета работы ДЭС.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Журнал регистрации демонтажа, ремонта и замены оборудования.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Схема эвакуации укрываемых из очага поражения.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Список телефонов.</a:t>
            </a:r>
          </a:p>
        </p:txBody>
      </p:sp>
    </p:spTree>
    <p:extLst>
      <p:ext uri="{BB962C8B-B14F-4D97-AF65-F5344CB8AC3E}">
        <p14:creationId xmlns:p14="http://schemas.microsoft.com/office/powerpoint/2010/main" val="872962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FFFF99"/>
          </a:solidFill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1600" b="1" dirty="0" smtClean="0"/>
              <a:t>ПАСПОРТ УБЕЖИЩА №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1600" b="1" dirty="0" smtClean="0"/>
              <a:t>(ПРОТИВОРАДИАЦИОННОГО УКРЫТИЯ)</a:t>
            </a:r>
            <a:endParaRPr lang="ru-RU" sz="1600" b="1" u="sng" dirty="0" smtClean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1200" b="1" dirty="0" smtClean="0"/>
              <a:t>Общие сведения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1.    Адрес _________________________________________________________(город, район, улица, номер дома)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2.    Кому принадлежит _____________________________________________                                             (к какому предприятию приписано убежище, противорадиационное укрытие)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3.    Наименование проектной  организации и кем утвержден проект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4.    Наименование строительно-монтажной организации, возводившей убежище (противорадиационное укрытие)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5.    Назначение убежища (противорадиационного укрытия) в мирное время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6.    Организация, эксплуатирующая в мирное время убежище  (противорадиационное укрытие)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7.    Дата приемки в эксплуатацию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8.    Время приведения убежища (противорадиационного укрытия) в готовность ____ часов</a:t>
            </a:r>
          </a:p>
          <a:p>
            <a:pPr>
              <a:lnSpc>
                <a:spcPct val="80000"/>
              </a:lnSpc>
            </a:pPr>
            <a:endParaRPr lang="ru-RU" sz="12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                                    Техническая характеристика убежища (противорадиационного укрытия)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ru-RU" sz="1200" b="1" dirty="0" smtClean="0"/>
              <a:t>Вместимость (человек)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ru-RU" sz="1200" b="1" dirty="0" smtClean="0"/>
              <a:t>Общая площадь (м2)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3.     Общий объем (м3)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4.     Расположение убежища (противорадиационного укрытия):встроенные в здание _________ этажей отдельно стоящие в горных выработках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5.     Количество входов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6.     Количество аварийных выходов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7.     Количество дверей и ставен ( с указанием марки или шифра)</a:t>
            </a:r>
            <a:r>
              <a:rPr lang="ru-RU" sz="1200" b="1" dirty="0" err="1" smtClean="0"/>
              <a:t>защитно</a:t>
            </a:r>
            <a:r>
              <a:rPr lang="ru-RU" sz="1200" b="1" dirty="0" smtClean="0"/>
              <a:t>  – герметических,  герметических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8.     Класс защиты убежища (укрытия)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9.     Техническая характеристика системы вентиляции: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10.   Наличие и перечень измерительных приборов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11.   Система отопления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12.   Степень герметичности (величина подпора)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13.   Система энергоснабжения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14.   Система водоснабжения ________________________________________   (вид водопровода, скважина, емкость аварийных резервуаров)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15.  Тип канализации и количество санитарно-технических приборо16.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16.  Инструмент, инвентарь и оборудование, имеющиеся в убежище (укрытии)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17.  Дата заполнения журнала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        Ответственный представитель организации, эксплуатирующей защитное сооружение     (подпись)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        Представитель КЧС и ОПБ области (города, района)                                (подпись)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1" dirty="0" smtClean="0"/>
              <a:t>        Примечание: Паспорт составляется в 3-х экземплярах:1 экз. – находится в убежище (противорадиационном укрытии);2 экз. – в службе убежищ объекта;3 экз. – В администрации области (города, района)</a:t>
            </a:r>
          </a:p>
        </p:txBody>
      </p:sp>
    </p:spTree>
    <p:extLst>
      <p:ext uri="{BB962C8B-B14F-4D97-AF65-F5344CB8AC3E}">
        <p14:creationId xmlns:p14="http://schemas.microsoft.com/office/powerpoint/2010/main" val="2205994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04825"/>
            <a:ext cx="8229600" cy="476250"/>
          </a:xfrm>
        </p:spPr>
        <p:txBody>
          <a:bodyPr/>
          <a:lstStyle/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ТАБЕЛЬ ОСНАЩЕНИЯ УБЕЖИЩА</a:t>
            </a:r>
          </a:p>
        </p:txBody>
      </p:sp>
      <p:graphicFrame>
        <p:nvGraphicFramePr>
          <p:cNvPr id="38009" name="Group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62255"/>
              </p:ext>
            </p:extLst>
          </p:nvPr>
        </p:nvGraphicFramePr>
        <p:xfrm>
          <a:off x="403460" y="1102628"/>
          <a:ext cx="8486972" cy="5742432"/>
        </p:xfrm>
        <a:graphic>
          <a:graphicData uri="http://schemas.openxmlformats.org/drawingml/2006/table">
            <a:tbl>
              <a:tblPr/>
              <a:tblGrid>
                <a:gridCol w="545569"/>
                <a:gridCol w="5237144"/>
                <a:gridCol w="1127299"/>
                <a:gridCol w="811278"/>
                <a:gridCol w="765682"/>
              </a:tblGrid>
              <a:tr h="5454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Оснащение звена убежища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Противогаз ГП-5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Респиратор Р-2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Защитный костюм Л-1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Противохимический пакет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Индивидуальный перевязочный пакет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Аптечка индивидуальная АИ-2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Дозиметрический прибор ДП-64 и ДП-5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Прибор химика-разведчика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Оснащение убежища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Топоры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Кувалды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Молотки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Скарпели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42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Лопаты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4631" name="Rectangle 119"/>
          <p:cNvSpPr>
            <a:spLocks noChangeArrowheads="1"/>
          </p:cNvSpPr>
          <p:nvPr/>
        </p:nvSpPr>
        <p:spPr bwMode="auto">
          <a:xfrm>
            <a:off x="7127875" y="0"/>
            <a:ext cx="2016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endParaRPr lang="ru-RU" b="1">
              <a:solidFill>
                <a:schemeClr val="tx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52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5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854939"/>
              </p:ext>
            </p:extLst>
          </p:nvPr>
        </p:nvGraphicFramePr>
        <p:xfrm>
          <a:off x="251520" y="2204715"/>
          <a:ext cx="8569325" cy="1524000"/>
        </p:xfrm>
        <a:graphic>
          <a:graphicData uri="http://schemas.openxmlformats.org/drawingml/2006/table">
            <a:tbl>
              <a:tblPr/>
              <a:tblGrid>
                <a:gridCol w="550863"/>
                <a:gridCol w="5287962"/>
                <a:gridCol w="1138238"/>
                <a:gridCol w="819150"/>
                <a:gridCol w="773112"/>
              </a:tblGrid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Дрель ручная с набором сверл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Зубила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Шлямбуры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Шест (труба) длиной 3 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Вязальная проволока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52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332960"/>
              </p:ext>
            </p:extLst>
          </p:nvPr>
        </p:nvGraphicFramePr>
        <p:xfrm>
          <a:off x="251520" y="1557015"/>
          <a:ext cx="8569325" cy="638176"/>
        </p:xfrm>
        <a:graphic>
          <a:graphicData uri="http://schemas.openxmlformats.org/drawingml/2006/table">
            <a:tbl>
              <a:tblPr/>
              <a:tblGrid>
                <a:gridCol w="550863"/>
                <a:gridCol w="5287962"/>
                <a:gridCol w="1138238"/>
                <a:gridCol w="819150"/>
                <a:gridCol w="773112"/>
              </a:tblGrid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Пила по дереву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Ножовки по металлу с запасными полотнами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51" name="Group 1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037019"/>
              </p:ext>
            </p:extLst>
          </p:nvPr>
        </p:nvGraphicFramePr>
        <p:xfrm>
          <a:off x="251520" y="980752"/>
          <a:ext cx="8569325" cy="584200"/>
        </p:xfrm>
        <a:graphic>
          <a:graphicData uri="http://schemas.openxmlformats.org/drawingml/2006/table">
            <a:tbl>
              <a:tblPr/>
              <a:tblGrid>
                <a:gridCol w="550863"/>
                <a:gridCol w="5287962"/>
                <a:gridCol w="1138238"/>
                <a:gridCol w="819150"/>
                <a:gridCol w="773112"/>
              </a:tblGrid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54" name="Group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6454"/>
              </p:ext>
            </p:extLst>
          </p:nvPr>
        </p:nvGraphicFramePr>
        <p:xfrm>
          <a:off x="251520" y="3789040"/>
          <a:ext cx="8569325" cy="2871792"/>
        </p:xfrm>
        <a:graphic>
          <a:graphicData uri="http://schemas.openxmlformats.org/drawingml/2006/table">
            <a:tbl>
              <a:tblPr/>
              <a:tblGrid>
                <a:gridCol w="550863"/>
                <a:gridCol w="5287962"/>
                <a:gridCol w="1138238"/>
                <a:gridCol w="819150"/>
                <a:gridCol w="773112"/>
              </a:tblGrid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Деревянные клинья и подкладки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Фонари карманные с запасом батарей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Свечи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Установка для аварийного освещения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Огнетушители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Тягонапоромер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Психрометр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Газоанализатор ГМУ-2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Гидропульт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672" name="Rectangle 136"/>
          <p:cNvSpPr>
            <a:spLocks noGrp="1" noChangeArrowheads="1"/>
          </p:cNvSpPr>
          <p:nvPr>
            <p:ph type="title"/>
          </p:nvPr>
        </p:nvSpPr>
        <p:spPr>
          <a:xfrm>
            <a:off x="467544" y="504825"/>
            <a:ext cx="8229600" cy="476250"/>
          </a:xfrm>
          <a:noFill/>
        </p:spPr>
        <p:txBody>
          <a:bodyPr anchorCtr="1"/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ТАБЕЛЬ ОСНАЩЕНИЯ УБЕЖИЩА</a:t>
            </a:r>
            <a:endParaRPr lang="ru-RU" sz="1800" b="1" dirty="0" smtClean="0">
              <a:solidFill>
                <a:schemeClr val="accent2"/>
              </a:solidFill>
              <a:latin typeface="Bookman Old Style" pitchFamily="18" charset="0"/>
            </a:endParaRPr>
          </a:p>
        </p:txBody>
      </p:sp>
      <p:sp>
        <p:nvSpPr>
          <p:cNvPr id="65673" name="Rectangle 137"/>
          <p:cNvSpPr>
            <a:spLocks noChangeArrowheads="1"/>
          </p:cNvSpPr>
          <p:nvPr/>
        </p:nvSpPr>
        <p:spPr bwMode="auto">
          <a:xfrm>
            <a:off x="7127875" y="0"/>
            <a:ext cx="2016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endParaRPr lang="ru-RU" b="1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558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1"/>
          <p:cNvSpPr txBox="1">
            <a:spLocks noChangeArrowheads="1"/>
          </p:cNvSpPr>
          <p:nvPr/>
        </p:nvSpPr>
        <p:spPr bwMode="auto">
          <a:xfrm>
            <a:off x="2915816" y="1397025"/>
            <a:ext cx="2304256" cy="914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Наибольшая работающая смена организаций, имеющих категорию по ГО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62"/>
          <p:cNvSpPr txBox="1">
            <a:spLocks noChangeArrowheads="1"/>
          </p:cNvSpPr>
          <p:nvPr/>
        </p:nvSpPr>
        <p:spPr bwMode="auto">
          <a:xfrm>
            <a:off x="3059832" y="2621161"/>
            <a:ext cx="914400" cy="5143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Особой важности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63"/>
          <p:cNvSpPr txBox="1">
            <a:spLocks noChangeArrowheads="1"/>
          </p:cNvSpPr>
          <p:nvPr/>
        </p:nvSpPr>
        <p:spPr bwMode="auto">
          <a:xfrm>
            <a:off x="4499992" y="2621161"/>
            <a:ext cx="914400" cy="6286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1-й и 2-й категории по ГО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/>
        </p:nvSpPr>
        <p:spPr bwMode="auto">
          <a:xfrm>
            <a:off x="2771800" y="3629273"/>
            <a:ext cx="1152525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 территории , отнесенной к группе по ГО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65"/>
          <p:cNvSpPr txBox="1">
            <a:spLocks noChangeArrowheads="1"/>
          </p:cNvSpPr>
          <p:nvPr/>
        </p:nvSpPr>
        <p:spPr bwMode="auto">
          <a:xfrm>
            <a:off x="4139952" y="3557265"/>
            <a:ext cx="127635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 территории ,  не отнесенной к группе по ГО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66"/>
          <p:cNvSpPr txBox="1">
            <a:spLocks noChangeArrowheads="1"/>
          </p:cNvSpPr>
          <p:nvPr/>
        </p:nvSpPr>
        <p:spPr bwMode="auto">
          <a:xfrm>
            <a:off x="2627784" y="5141441"/>
            <a:ext cx="1171575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зоне возможного радиоактивного загрязнения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4427984" y="5213449"/>
            <a:ext cx="156210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Вне  зоны возможного радиоактивного загрязнения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7"/>
          <p:cNvSpPr txBox="1">
            <a:spLocks noChangeArrowheads="1"/>
          </p:cNvSpPr>
          <p:nvPr/>
        </p:nvSpPr>
        <p:spPr bwMode="auto">
          <a:xfrm>
            <a:off x="3203848" y="6293569"/>
            <a:ext cx="3219450" cy="3810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68"/>
          <p:cNvSpPr txBox="1">
            <a:spLocks noChangeArrowheads="1"/>
          </p:cNvSpPr>
          <p:nvPr/>
        </p:nvSpPr>
        <p:spPr bwMode="auto">
          <a:xfrm>
            <a:off x="565832" y="1281832"/>
            <a:ext cx="1944216" cy="22098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Для наибольшей работающей смены организаций, эксплуатирующих ядерные установки (атомные станции), включая работников организаций в пределах периметра защищенной зоны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90"/>
          <p:cNvSpPr txBox="1">
            <a:spLocks noChangeArrowheads="1"/>
          </p:cNvSpPr>
          <p:nvPr/>
        </p:nvSpPr>
        <p:spPr bwMode="auto">
          <a:xfrm>
            <a:off x="683568" y="4637385"/>
            <a:ext cx="1220341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УБЕЖИЩЕ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69"/>
          <p:cNvSpPr>
            <a:spLocks noChangeShapeType="1"/>
          </p:cNvSpPr>
          <p:nvPr/>
        </p:nvSpPr>
        <p:spPr bwMode="auto">
          <a:xfrm>
            <a:off x="1115616" y="3557265"/>
            <a:ext cx="45719" cy="108012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4"/>
          <p:cNvSpPr>
            <a:spLocks noChangeShapeType="1"/>
          </p:cNvSpPr>
          <p:nvPr/>
        </p:nvSpPr>
        <p:spPr bwMode="auto">
          <a:xfrm>
            <a:off x="3347864" y="6077545"/>
            <a:ext cx="9525" cy="2476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 Box 85"/>
          <p:cNvSpPr txBox="1">
            <a:spLocks noChangeArrowheads="1"/>
          </p:cNvSpPr>
          <p:nvPr/>
        </p:nvSpPr>
        <p:spPr bwMode="auto">
          <a:xfrm>
            <a:off x="5580112" y="1397025"/>
            <a:ext cx="2888357" cy="914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Нетранспортабельные больные и обслуживающий их медицинский персонал, находящийся в учреждении здравоохранения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86"/>
          <p:cNvSpPr txBox="1">
            <a:spLocks noChangeArrowheads="1"/>
          </p:cNvSpPr>
          <p:nvPr/>
        </p:nvSpPr>
        <p:spPr bwMode="auto">
          <a:xfrm>
            <a:off x="5652120" y="2549153"/>
            <a:ext cx="120015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зоне возможного радиоактивного загрязнения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87"/>
          <p:cNvSpPr txBox="1">
            <a:spLocks noChangeArrowheads="1"/>
          </p:cNvSpPr>
          <p:nvPr/>
        </p:nvSpPr>
        <p:spPr bwMode="auto">
          <a:xfrm>
            <a:off x="7164288" y="2549153"/>
            <a:ext cx="1228725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Вне  зоны возможного радиоактивного загрязнения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88"/>
          <p:cNvSpPr txBox="1">
            <a:spLocks noChangeArrowheads="1"/>
          </p:cNvSpPr>
          <p:nvPr/>
        </p:nvSpPr>
        <p:spPr bwMode="auto">
          <a:xfrm>
            <a:off x="7236296" y="3701281"/>
            <a:ext cx="12192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 территории ,  не отнесенной к группе по ГО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89"/>
          <p:cNvSpPr txBox="1">
            <a:spLocks noChangeArrowheads="1"/>
          </p:cNvSpPr>
          <p:nvPr/>
        </p:nvSpPr>
        <p:spPr bwMode="auto">
          <a:xfrm>
            <a:off x="7020272" y="5357465"/>
            <a:ext cx="1457325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УКРЫТИЕ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96"/>
          <p:cNvSpPr>
            <a:spLocks noChangeShapeType="1"/>
          </p:cNvSpPr>
          <p:nvPr/>
        </p:nvSpPr>
        <p:spPr bwMode="auto">
          <a:xfrm>
            <a:off x="7714059" y="4637385"/>
            <a:ext cx="45719" cy="7920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98"/>
          <p:cNvSpPr>
            <a:spLocks noChangeShapeType="1"/>
          </p:cNvSpPr>
          <p:nvPr/>
        </p:nvSpPr>
        <p:spPr bwMode="auto">
          <a:xfrm>
            <a:off x="6228184" y="3413249"/>
            <a:ext cx="0" cy="28670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Rectangle 104"/>
          <p:cNvSpPr>
            <a:spLocks noChangeArrowheads="1"/>
          </p:cNvSpPr>
          <p:nvPr/>
        </p:nvSpPr>
        <p:spPr bwMode="auto">
          <a:xfrm>
            <a:off x="539552" y="671072"/>
            <a:ext cx="77178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ВИДЫ ЗАЩИТНЫХ СООРУЖЕНИЙ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Прямая соединительная линия 22"/>
          <p:cNvCxnSpPr>
            <a:stCxn id="8" idx="3"/>
          </p:cNvCxnSpPr>
          <p:nvPr/>
        </p:nvCxnSpPr>
        <p:spPr>
          <a:xfrm>
            <a:off x="5990084" y="5670649"/>
            <a:ext cx="1030188" cy="468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691680" y="3125217"/>
            <a:ext cx="1368152" cy="14710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11" idx="3"/>
          </p:cNvCxnSpPr>
          <p:nvPr/>
        </p:nvCxnSpPr>
        <p:spPr>
          <a:xfrm flipH="1">
            <a:off x="1903909" y="4565377"/>
            <a:ext cx="1227931" cy="3053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endCxn id="3" idx="0"/>
          </p:cNvCxnSpPr>
          <p:nvPr/>
        </p:nvCxnSpPr>
        <p:spPr>
          <a:xfrm flipH="1">
            <a:off x="3517032" y="2261121"/>
            <a:ext cx="550912" cy="3600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4" idx="0"/>
          </p:cNvCxnSpPr>
          <p:nvPr/>
        </p:nvCxnSpPr>
        <p:spPr>
          <a:xfrm>
            <a:off x="4067944" y="2261121"/>
            <a:ext cx="889248" cy="3600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5" idx="0"/>
          </p:cNvCxnSpPr>
          <p:nvPr/>
        </p:nvCxnSpPr>
        <p:spPr>
          <a:xfrm flipH="1">
            <a:off x="3348063" y="3269233"/>
            <a:ext cx="1439961" cy="3600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788024" y="3269233"/>
            <a:ext cx="288032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6" idx="2"/>
            <a:endCxn id="7" idx="0"/>
          </p:cNvCxnSpPr>
          <p:nvPr/>
        </p:nvCxnSpPr>
        <p:spPr>
          <a:xfrm flipH="1">
            <a:off x="3213572" y="4471665"/>
            <a:ext cx="1564555" cy="669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6" idx="2"/>
            <a:endCxn id="8" idx="0"/>
          </p:cNvCxnSpPr>
          <p:nvPr/>
        </p:nvCxnSpPr>
        <p:spPr>
          <a:xfrm>
            <a:off x="4778127" y="4471665"/>
            <a:ext cx="430907" cy="7417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14" idx="2"/>
            <a:endCxn id="15" idx="0"/>
          </p:cNvCxnSpPr>
          <p:nvPr/>
        </p:nvCxnSpPr>
        <p:spPr>
          <a:xfrm flipH="1">
            <a:off x="6252195" y="2311425"/>
            <a:ext cx="772096" cy="2377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14" idx="2"/>
          </p:cNvCxnSpPr>
          <p:nvPr/>
        </p:nvCxnSpPr>
        <p:spPr>
          <a:xfrm>
            <a:off x="7024291" y="2311425"/>
            <a:ext cx="644053" cy="2377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740352" y="3485257"/>
            <a:ext cx="0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136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023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369068"/>
              </p:ext>
            </p:extLst>
          </p:nvPr>
        </p:nvGraphicFramePr>
        <p:xfrm>
          <a:off x="251520" y="1340768"/>
          <a:ext cx="8569325" cy="4937760"/>
        </p:xfrm>
        <a:graphic>
          <a:graphicData uri="http://schemas.openxmlformats.org/drawingml/2006/table">
            <a:tbl>
              <a:tblPr/>
              <a:tblGrid>
                <a:gridCol w="550863"/>
                <a:gridCol w="5287962"/>
                <a:gridCol w="1138238"/>
                <a:gridCol w="819150"/>
                <a:gridCol w="773112"/>
              </a:tblGrid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Скамейки, нары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всех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85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Урны, ведра с крышками для отбросов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Аптечка первой медпомощи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Ветошь, мешковина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Лизол в бутыли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Сернокислый аммоний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Глина для заделки щелей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Радиоточка с репродуктором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Телефон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Сапоги резиновые, перчатки резиновые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2888">
                <a:tc gridSpan="5"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*Для лиц, принимающих участие в устройстве аварийных выходов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6644" name="Rectangle 84"/>
          <p:cNvSpPr>
            <a:spLocks noGrp="1" noChangeArrowheads="1"/>
          </p:cNvSpPr>
          <p:nvPr>
            <p:ph type="title"/>
          </p:nvPr>
        </p:nvSpPr>
        <p:spPr>
          <a:xfrm>
            <a:off x="323528" y="541817"/>
            <a:ext cx="8229600" cy="476250"/>
          </a:xfrm>
          <a:noFill/>
        </p:spPr>
        <p:txBody>
          <a:bodyPr anchorCtr="1"/>
          <a:lstStyle/>
          <a:p>
            <a:pPr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ТАБЕЛЬ ОСНАЩЕНИЯ УБЕЖИЩА</a:t>
            </a:r>
          </a:p>
        </p:txBody>
      </p:sp>
      <p:sp>
        <p:nvSpPr>
          <p:cNvPr id="66645" name="Rectangle 85"/>
          <p:cNvSpPr>
            <a:spLocks noChangeArrowheads="1"/>
          </p:cNvSpPr>
          <p:nvPr/>
        </p:nvSpPr>
        <p:spPr bwMode="auto">
          <a:xfrm>
            <a:off x="7127875" y="0"/>
            <a:ext cx="2016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endParaRPr lang="ru-RU" b="1">
              <a:solidFill>
                <a:schemeClr val="accent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6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653053" y="477167"/>
            <a:ext cx="7488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ТАБЕЛЬ ОСНАЩЕНИЯ ПРУ</a:t>
            </a:r>
          </a:p>
        </p:txBody>
      </p:sp>
      <p:graphicFrame>
        <p:nvGraphicFramePr>
          <p:cNvPr id="41089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771722"/>
              </p:ext>
            </p:extLst>
          </p:nvPr>
        </p:nvGraphicFramePr>
        <p:xfrm>
          <a:off x="323528" y="836712"/>
          <a:ext cx="8569325" cy="5862955"/>
        </p:xfrm>
        <a:graphic>
          <a:graphicData uri="http://schemas.openxmlformats.org/drawingml/2006/table">
            <a:tbl>
              <a:tblPr/>
              <a:tblGrid>
                <a:gridCol w="550863"/>
                <a:gridCol w="3841750"/>
                <a:gridCol w="1223962"/>
                <a:gridCol w="1079500"/>
                <a:gridCol w="720725"/>
                <a:gridCol w="1152525"/>
              </a:tblGrid>
              <a:tr h="2254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Вместимость ПРУ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отдельно стоящие 10-50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50-300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более 300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звена обслуживания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ОСНАЩЕНИЕ ЗВЕНА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Противогаз ГП-5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Респиратор Р-2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Защитный костюм Л-1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Аптечка индивидуальная АИ-2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Противохимический пакет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Индивидуальный перевязочный пакет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Дозиметрический прибор ДП-5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Прибор химика-разведчика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ОСНАЩЕНИЕ ПРУ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Радиоточка с репродуктором или радиоприемник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Телефон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Психрометр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Гидропульт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7710" name="Rectangle 126"/>
          <p:cNvSpPr>
            <a:spLocks noChangeArrowheads="1"/>
          </p:cNvSpPr>
          <p:nvPr/>
        </p:nvSpPr>
        <p:spPr bwMode="auto">
          <a:xfrm>
            <a:off x="7127875" y="0"/>
            <a:ext cx="2016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endParaRPr lang="ru-RU" b="1">
              <a:solidFill>
                <a:schemeClr val="tx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55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128" name="Group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585197"/>
              </p:ext>
            </p:extLst>
          </p:nvPr>
        </p:nvGraphicFramePr>
        <p:xfrm>
          <a:off x="251520" y="1844824"/>
          <a:ext cx="8569325" cy="1280160"/>
        </p:xfrm>
        <a:graphic>
          <a:graphicData uri="http://schemas.openxmlformats.org/drawingml/2006/table">
            <a:tbl>
              <a:tblPr/>
              <a:tblGrid>
                <a:gridCol w="550863"/>
                <a:gridCol w="3841750"/>
                <a:gridCol w="1223962"/>
                <a:gridCol w="1079500"/>
                <a:gridCol w="720725"/>
                <a:gridCol w="1152525"/>
              </a:tblGrid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Аптечка первой медпомощи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комплект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Установка для аварийного освещения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комплект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Ломы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Кирки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8167" name="Rectangle 39"/>
          <p:cNvSpPr>
            <a:spLocks noChangeArrowheads="1"/>
          </p:cNvSpPr>
          <p:nvPr/>
        </p:nvSpPr>
        <p:spPr bwMode="auto">
          <a:xfrm>
            <a:off x="755650" y="89178"/>
            <a:ext cx="7488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ТАБЕЛЬ ОСНАЩЕНИЯ ПРУ</a:t>
            </a:r>
          </a:p>
        </p:txBody>
      </p:sp>
      <p:sp>
        <p:nvSpPr>
          <p:cNvPr id="68648" name="Rectangle 40"/>
          <p:cNvSpPr>
            <a:spLocks noChangeArrowheads="1"/>
          </p:cNvSpPr>
          <p:nvPr/>
        </p:nvSpPr>
        <p:spPr bwMode="auto">
          <a:xfrm>
            <a:off x="7127875" y="0"/>
            <a:ext cx="2016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endParaRPr lang="ru-RU" b="1">
              <a:solidFill>
                <a:schemeClr val="tx2"/>
              </a:solidFill>
              <a:latin typeface="Bookman Old Style" pitchFamily="18" charset="0"/>
            </a:endParaRPr>
          </a:p>
        </p:txBody>
      </p:sp>
      <p:graphicFrame>
        <p:nvGraphicFramePr>
          <p:cNvPr id="42127" name="Group 1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486191"/>
              </p:ext>
            </p:extLst>
          </p:nvPr>
        </p:nvGraphicFramePr>
        <p:xfrm>
          <a:off x="251520" y="692696"/>
          <a:ext cx="8569325" cy="1097280"/>
        </p:xfrm>
        <a:graphic>
          <a:graphicData uri="http://schemas.openxmlformats.org/drawingml/2006/table">
            <a:tbl>
              <a:tblPr/>
              <a:tblGrid>
                <a:gridCol w="550863"/>
                <a:gridCol w="3841750"/>
                <a:gridCol w="1223962"/>
                <a:gridCol w="1079500"/>
                <a:gridCol w="720725"/>
                <a:gridCol w="1152525"/>
              </a:tblGrid>
              <a:tr h="3190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Вместимость ПРУ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6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отдельно стоящие 10-50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50-300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более 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129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3564"/>
              </p:ext>
            </p:extLst>
          </p:nvPr>
        </p:nvGraphicFramePr>
        <p:xfrm>
          <a:off x="251520" y="3140968"/>
          <a:ext cx="8569325" cy="2240280"/>
        </p:xfrm>
        <a:graphic>
          <a:graphicData uri="http://schemas.openxmlformats.org/drawingml/2006/table">
            <a:tbl>
              <a:tblPr/>
              <a:tblGrid>
                <a:gridCol w="550863"/>
                <a:gridCol w="3841750"/>
                <a:gridCol w="1223962"/>
                <a:gridCol w="1079500"/>
                <a:gridCol w="720725"/>
                <a:gridCol w="1152525"/>
              </a:tblGrid>
              <a:tr h="176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Топоры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Молотки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Лопаты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Пилы по дереву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Фонари карманные  с запасом батарей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Свечи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Огнетушители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130" name="Group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448840"/>
              </p:ext>
            </p:extLst>
          </p:nvPr>
        </p:nvGraphicFramePr>
        <p:xfrm>
          <a:off x="251520" y="5373216"/>
          <a:ext cx="8569325" cy="1097280"/>
        </p:xfrm>
        <a:graphic>
          <a:graphicData uri="http://schemas.openxmlformats.org/drawingml/2006/table">
            <a:tbl>
              <a:tblPr/>
              <a:tblGrid>
                <a:gridCol w="550863"/>
                <a:gridCol w="3841750"/>
                <a:gridCol w="1223962"/>
                <a:gridCol w="1079500"/>
                <a:gridCol w="720725"/>
                <a:gridCol w="1152525"/>
              </a:tblGrid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Бачки для воды при отсутствии водоснабжения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 литр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30-150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150-900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 3 л на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Урны, ведра с крышками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 литр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50-300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 1 л на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772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647699" y="764704"/>
            <a:ext cx="7488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ТАБЕЛЬ ОСНАЩЕНИЯ ПРУ</a:t>
            </a:r>
          </a:p>
        </p:txBody>
      </p:sp>
      <p:graphicFrame>
        <p:nvGraphicFramePr>
          <p:cNvPr id="43081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082109"/>
              </p:ext>
            </p:extLst>
          </p:nvPr>
        </p:nvGraphicFramePr>
        <p:xfrm>
          <a:off x="251520" y="1844824"/>
          <a:ext cx="8569325" cy="3931920"/>
        </p:xfrm>
        <a:graphic>
          <a:graphicData uri="http://schemas.openxmlformats.org/drawingml/2006/table">
            <a:tbl>
              <a:tblPr/>
              <a:tblGrid>
                <a:gridCol w="550863"/>
                <a:gridCol w="3841750"/>
                <a:gridCol w="1295400"/>
                <a:gridCol w="1008062"/>
                <a:gridCol w="215900"/>
                <a:gridCol w="504825"/>
                <a:gridCol w="469900"/>
                <a:gridCol w="682625"/>
              </a:tblGrid>
              <a:tr h="2254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Вместимость ПРУ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отдельно стоящие 10-50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50-300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более 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Ветошь или мешковина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Лизол в бутыли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Сернокислый натрий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Стол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Скамьи или нары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 всех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Сапоги резиновые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Перчатки резиновые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Для дезинфекции помещения.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*Для лиц, выполняющих аварийные работы.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9703" name="Rectangle 74"/>
          <p:cNvSpPr>
            <a:spLocks noChangeArrowheads="1"/>
          </p:cNvSpPr>
          <p:nvPr/>
        </p:nvSpPr>
        <p:spPr bwMode="auto">
          <a:xfrm>
            <a:off x="7127875" y="0"/>
            <a:ext cx="2016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endParaRPr lang="ru-RU" b="1">
              <a:solidFill>
                <a:schemeClr val="tx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93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4341" y="548680"/>
            <a:ext cx="81534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ПРИВЕДЕНИЯ ЗС В ГОТОВНОСТЬ К ПРИЕМУ УКРЫВАЕМЫХ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5167" y="1412776"/>
            <a:ext cx="8229600" cy="518457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1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подготовке ЗС ГО к приему </a:t>
            </a:r>
            <a:r>
              <a:rPr lang="ru-RU" sz="13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укрываемых</a:t>
            </a:r>
          </a:p>
          <a:p>
            <a:pPr>
              <a:lnSpc>
                <a:spcPct val="80000"/>
              </a:lnSpc>
              <a:buNone/>
            </a:pPr>
            <a:endParaRPr lang="ru-RU" sz="13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проходов к ЗС ГО, установку указателей и световых сигналов «Вход»;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открытие всех входов для приема укрываемых;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освобождение помещений от лишнего имущества и материалов;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установка в помещениях нар, мебели, приборов  и др. оборудования и имущества;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расконсервации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ИТО;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снятие обычных дверей, пандусов и легких экранов с ЗГ и герметических дверей;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проверка исправности ЗГД и ГД, ставней и их затворов;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закрытие всех защитно-герметических устройств в технологических проемах(грузовые люки и проемы, шахты лифтов и т.п.);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закрытие и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герметезацию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воздухозаборных и вытяжных отверстий и воздуховодов системы вентиляции мирного времени;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проверка состояния и освобождение аварийного выхода, закрытие ЗГ ворот, дверей и ставней;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проверка работоспособности систем вентиляции, отопления, водоснабжения, канализации, энергоснабжения и отключающих устройств;</a:t>
            </a:r>
          </a:p>
          <a:p>
            <a:pPr>
              <a:lnSpc>
                <a:spcPct val="80000"/>
              </a:lnSpc>
            </a:pP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расконсервация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оборудования защищенных ДЭС и артезианских скважин;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заполнение при необходимости емкостей горючих и смазочных материалов;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проверка убежища на герметичность;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открытие санузлов, не используемых в мирное время;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проверка наличия аварийных запасов воды для питьевых и хозяйственных нужд, подключение сетей убежища к внешнему водопроводу и пополнение аварийных запасов воды, расстановку бачков для питьевой воды;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переключение системы освещения помещений на режим убежища (укрытия);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установка и подключение репродукторов (громкоговорителей) и телефонов;</a:t>
            </a:r>
          </a:p>
          <a:p>
            <a:pPr>
              <a:lnSpc>
                <a:spcPct val="800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проветривание помещений ЗС ГО.</a:t>
            </a:r>
          </a:p>
          <a:p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324299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01" y="836712"/>
            <a:ext cx="8229600" cy="639762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ОБОЗНАЧЕНИЯ ЗАЩИТНЫХ СООРУЖЕНИЙ И МАРШРУТОВ ДВИЖЕНИЯ К НИМ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Обозначение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убежищ и ПРУ осуществляется путем нанесения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установленного знака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видном месте на всех входах в убежище (ПРУ).</a:t>
            </a:r>
          </a:p>
          <a:p>
            <a:pPr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       Знак обозначения представляет собой прямоугольник размером не менее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50х60 см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 поле знака –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белого цвета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надписи – черного, высота букв -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см.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ширина-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0,5-1,0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см), внутри которого указывается: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инвентарный  номер сооружения;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принадлежность сооружения(наименование организации, цеха, адрес и т.д.);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места хранения ключей (телефоны, адреса, должность , и  ФИО ответственных лиц).</a:t>
            </a:r>
          </a:p>
          <a:p>
            <a:pPr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      На всех  защитных и ЗГ воротах , дверях и ставнях убежищ указывается порядковый номер, который наносится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белой краской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 наружной и внешней стороны («Дверь №1» и т.д.)</a:t>
            </a:r>
          </a:p>
          <a:p>
            <a:pPr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     Маршруты движения к ЗС обозначаются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указателями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тех местах, где обеспечивается хорошая видимость в дневное и ночное время ( размеры указателя по длине- 50см., и ширине – 15 см. На поле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белого цвета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наносится надпись черного цвета УБЕЖИЩЕ и расстояние в метрах до ЗС.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833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47725"/>
          </a:xfr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3300"/>
                </a:solidFill>
              </a:rPr>
              <a:t>ПОРЯДОК ОБОЗНАЧЕНИЯ ЗАЩИТНЫХ СООРУЖЕНИЙ И МАРШРУТОВ ДВИЖЕНИЯ К НИМ</a:t>
            </a:r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457200" y="995363"/>
            <a:ext cx="8229600" cy="496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2000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20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Установленный знак обозначения убежищ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441325" y="4859338"/>
            <a:ext cx="8229600" cy="658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800" b="1" kern="0" dirty="0">
                <a:latin typeface="+mn-lt"/>
              </a:rPr>
              <a:t>  </a:t>
            </a:r>
            <a:r>
              <a:rPr lang="ru-RU" sz="20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Указатель маршрута движения</a:t>
            </a:r>
          </a:p>
        </p:txBody>
      </p:sp>
      <p:sp>
        <p:nvSpPr>
          <p:cNvPr id="72710" name="Rectangle 13"/>
          <p:cNvSpPr>
            <a:spLocks noChangeArrowheads="1"/>
          </p:cNvSpPr>
          <p:nvPr/>
        </p:nvSpPr>
        <p:spPr bwMode="auto">
          <a:xfrm>
            <a:off x="2101850" y="1583375"/>
            <a:ext cx="5426075" cy="31607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 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УБЕЖИЩЕ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№ 26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Завод  «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Электроприбор»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Цех № 8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Ключи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находятся: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1-й к-т- на проходной №1 тел. 76-98-90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2-й к-т у начальника цеха Петрова В.О.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54-09-97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2101850" y="5599113"/>
            <a:ext cx="4924425" cy="125888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УБЕЖИЩЕ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УБЕЖИЩЕ №26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метров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98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7920880" cy="74104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br>
              <a:rPr lang="ru-RU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ЗАПОЛНЕНИЯ ЗАЩИТНОГО СООРУЖЕНИЯ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145704"/>
            <a:ext cx="8856984" cy="43891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Население </a:t>
            </a:r>
            <a:r>
              <a:rPr lang="ru-RU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укрывается в ЗС по сигналам (командам) органов по делам ГО и ЧС , а также самостоятельно при непосредственной угрозе (химического, радиационного заражения). Заполнять убежище (укрытие) нужно как можно быстрее, поэтому каждый должен знать местонахождение закрепленного ЗС и пути подхода к нему.</a:t>
            </a:r>
          </a:p>
          <a:p>
            <a:pPr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целях не допущения скопление людей в одном месте и разделения людских потоков, на путях к ЗС назначают несколько маршрутов, устраивают дополнительные выходы из производственных и служебных зданий, снимают двери-вертушки на проходных предприятий. Заполнение ЗС  проводится организованно, быстро и без паники. Маршруты движения  обозначаются указателями установленными на видных местах  ( в ночное время –светящимися). </a:t>
            </a:r>
          </a:p>
          <a:p>
            <a:pPr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убежище люди размещаются группами – по цехам, бригадам,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учреждениям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домам, улицам, при этом обозначаются соответствующие места указателями. В  каждой группе назначается старший. Тех,  кто прибыл с детьми, размещают в отдельных или специально отведенных местах.</a:t>
            </a:r>
          </a:p>
          <a:p>
            <a:pPr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убежище (укрытие)  люди должны приходить со СИЗ ОД, продуктами питания и личными документами.</a:t>
            </a:r>
          </a:p>
          <a:p>
            <a:pPr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Укрываемые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должны строго выполнять все распоряжения звена по обслуживанию убежища ( укрытия) соблюдать правила внутреннего распорядка, оказывать посильную помощь больным, инвалидам, женщинам и детям. </a:t>
            </a:r>
          </a:p>
          <a:p>
            <a:pPr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соответствии с правилами техники безопасности запрещается прикасаться к электрооборудованию, входить в помещение. где установлена ФВУ, ДЭС. </a:t>
            </a:r>
          </a:p>
          <a:p>
            <a:pPr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После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заполнения убежища по распоряжению коменданта л/с звена закрывает ЗГД,  ставни аварийных выходов и регулировочные заглушки вытяжной вентиляции, включает ФВ агрегат на режим чистой вентиляции.</a:t>
            </a:r>
          </a:p>
          <a:p>
            <a:pPr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Если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убежище имеет тамбур – шлюз, его заполнение может  продолжаться и после закрытия защитно-герметических дверей – способам шлюзования.</a:t>
            </a:r>
          </a:p>
          <a:p>
            <a:pPr>
              <a:lnSpc>
                <a:spcPct val="120000"/>
              </a:lnSpc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3085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 165.1325800.2014 Инженерно-технические мероприятия по гражданской обороне.</a:t>
            </a:r>
            <a:br>
              <a:rPr lang="ru-RU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Защитные сооружения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386947"/>
              </p:ext>
            </p:extLst>
          </p:nvPr>
        </p:nvGraphicFramePr>
        <p:xfrm>
          <a:off x="462987" y="1446835"/>
          <a:ext cx="8252749" cy="5298440"/>
        </p:xfrm>
        <a:graphic>
          <a:graphicData uri="http://schemas.openxmlformats.org/drawingml/2006/table">
            <a:tbl>
              <a:tblPr/>
              <a:tblGrid>
                <a:gridCol w="949354"/>
                <a:gridCol w="2077200"/>
                <a:gridCol w="1589156"/>
                <a:gridCol w="3637039"/>
              </a:tblGrid>
              <a:tr h="447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ЗС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4647" marR="5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убежища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4647" marR="5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противорадиационные укрытия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4647" marR="5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укрытия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4647" marR="5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319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Защита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4647" marR="5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1" spc="10" dirty="0" smtClean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наибольшей </a:t>
                      </a:r>
                      <a:r>
                        <a:rPr lang="ru-RU" sz="14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работающей смены </a:t>
                      </a:r>
                      <a:r>
                        <a:rPr lang="ru-RU" sz="1400" u="none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организаций, отнесенных к категориям по гражданской обороне</a:t>
                      </a:r>
                      <a:r>
                        <a:rPr lang="ru-RU" sz="1400" u="none" spc="10" dirty="0" smtClean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u="none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400" u="none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На атомных станциях, сооружениях и комплексах содержащих ядерные материалы, </a:t>
                      </a:r>
                      <a:r>
                        <a:rPr lang="ru-RU" sz="14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следует предусматривать защиту </a:t>
                      </a:r>
                      <a:r>
                        <a:rPr lang="ru-RU" sz="14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 убежищах</a:t>
                      </a:r>
                      <a:r>
                        <a:rPr lang="ru-RU" sz="14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персонала, рабочих и служащих организаций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4647" marR="5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 зоне возможного радиоактивного загрязнения, за пределами зон возможных разрушений и возможных сильных разрушений </a:t>
                      </a:r>
                      <a:r>
                        <a:rPr lang="ru-RU" sz="14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защиту </a:t>
                      </a:r>
                      <a:r>
                        <a:rPr lang="ru-RU" sz="14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всех категорий населения</a:t>
                      </a:r>
                      <a:endParaRPr lang="ru-RU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4647" marR="5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работников наибольшей работающей смены</a:t>
                      </a:r>
                      <a:r>
                        <a:rPr lang="ru-RU" sz="1400" i="1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организаций, 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ts val="1575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400" i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расположенных в зоне возможных разрушений и 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ts val="1575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400" i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продолжающих свою деятельность в период мобилизации и военное время, 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457200"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i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 </a:t>
                      </a:r>
                      <a:r>
                        <a:rPr lang="ru-RU" sz="1400" i="1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не отнесенных к категориям по гражданской обороне</a:t>
                      </a:r>
                      <a:r>
                        <a:rPr lang="ru-RU" sz="1400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;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работников работающей смены дежурного и линейного персонала</a:t>
                      </a:r>
                      <a:r>
                        <a:rPr lang="ru-RU" sz="1400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организаций, обеспечивающих жизнедеятельность городов, отнесенных к особой группе по гражданской обороне; 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населения городов,</a:t>
                      </a:r>
                      <a:r>
                        <a:rPr lang="ru-RU" sz="1400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отнесенных к группам по гражданской обороне</a:t>
                      </a:r>
                      <a:r>
                        <a:rPr lang="ru-RU" sz="14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в том числе нетранспортабельных больных, находящихся в учреждениях здравоохранения, и обслуживающего их медицинского персонала.</a:t>
                      </a:r>
                      <a:br>
                        <a:rPr lang="ru-RU" sz="14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4647" marR="5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504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251453"/>
              </p:ext>
            </p:extLst>
          </p:nvPr>
        </p:nvGraphicFramePr>
        <p:xfrm>
          <a:off x="0" y="1988840"/>
          <a:ext cx="9144001" cy="4446607"/>
        </p:xfrm>
        <a:graphic>
          <a:graphicData uri="http://schemas.openxmlformats.org/drawingml/2006/table">
            <a:tbl>
              <a:tblPr/>
              <a:tblGrid>
                <a:gridCol w="1331640"/>
                <a:gridCol w="3323489"/>
                <a:gridCol w="1648691"/>
                <a:gridCol w="2840181"/>
              </a:tblGrid>
              <a:tr h="967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расположение</a:t>
                      </a:r>
                    </a:p>
                  </a:txBody>
                  <a:tcPr marL="8322" marR="8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расположенных на территориях, отнесенных к </a:t>
                      </a:r>
                      <a:r>
                        <a:rPr lang="ru-RU" sz="1100" b="0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особой группе по гражданской обороне, радиус сбора укрываемых следует принимать </a:t>
                      </a:r>
                      <a:r>
                        <a:rPr lang="ru-RU" sz="1100" b="0" u="sng" spc="1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не более 500 м</a:t>
                      </a:r>
                      <a:r>
                        <a:rPr lang="ru-RU" sz="1100" b="0" spc="1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100" b="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а </a:t>
                      </a:r>
                      <a:r>
                        <a:rPr lang="ru-RU" sz="1100" b="0" i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для иных территорий - </a:t>
                      </a:r>
                      <a:r>
                        <a:rPr lang="ru-RU" sz="1100" b="0" i="1" spc="1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не более 1000 м.</a:t>
                      </a:r>
                      <a:endParaRPr lang="ru-RU" sz="11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22" marR="8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322" marR="8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2" marR="8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1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приводить в готовность для приема укрываемых</a:t>
                      </a:r>
                      <a:endParaRPr lang="ru-RU" sz="1100" b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22" marR="8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сроки, не превышающие 24 ч.</a:t>
                      </a:r>
                      <a:endParaRPr lang="ru-RU" sz="11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 зонах возможного радиоактивного загрязнения и возможного химического заражения следует содержать в готовности к немедленному приему укрываемых.</a:t>
                      </a:r>
                      <a:br>
                        <a:rPr lang="ru-RU" sz="1100" b="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endParaRPr lang="ru-RU" sz="11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22" marR="8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7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22" marR="8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1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защиту</a:t>
                      </a:r>
                      <a:r>
                        <a:rPr lang="ru-RU" sz="1100" b="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spc="1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укрываемых от расчетного воздействия поражающих факторов ядерного оружия и обычных средств поражения, бактериальных (биологических) средств, боевых отравляющих веществ, а также при необходимости от аварийно химически опасных веществ, радиоактивных веществ при разрушении ядерных установок, пунктов хранения ядерных материалов, радиоактивных веществ и радиоактивных отходов, высоких температур и продуктов горения при пожарах</a:t>
                      </a:r>
                      <a:r>
                        <a:rPr lang="ru-RU" sz="1100" b="0" spc="1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ru-RU" sz="11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22" marR="8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Защиту населения в районах размещения объектов использования атомной энергии, проживающего за границей проектной застройки указанных объектов, но </a:t>
                      </a:r>
                      <a:r>
                        <a:rPr lang="ru-RU" sz="1100" b="0" spc="1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 пределах зоны возможного радиоактивного загрязнения</a:t>
                      </a:r>
                      <a:endParaRPr lang="ru-RU" sz="11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22" marR="8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от фугасного и </a:t>
                      </a:r>
                      <a:r>
                        <a:rPr lang="ru-RU" sz="1100" b="0" spc="1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осколочного действия обычных средств поражения, поражения обломками строительных конструкций, обрушения конструкций</a:t>
                      </a:r>
                      <a:r>
                        <a:rPr lang="ru-RU" sz="1100" b="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вышерасположенных этажей зданий различной этажности.</a:t>
                      </a:r>
                      <a:br>
                        <a:rPr lang="ru-RU" sz="1100" b="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endParaRPr lang="ru-RU" sz="11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22" marR="8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490960"/>
              </p:ext>
            </p:extLst>
          </p:nvPr>
        </p:nvGraphicFramePr>
        <p:xfrm>
          <a:off x="1" y="1518129"/>
          <a:ext cx="9143999" cy="368046"/>
        </p:xfrm>
        <a:graphic>
          <a:graphicData uri="http://schemas.openxmlformats.org/drawingml/2006/table">
            <a:tbl>
              <a:tblPr/>
              <a:tblGrid>
                <a:gridCol w="1330036"/>
                <a:gridCol w="3313971"/>
                <a:gridCol w="1656184"/>
                <a:gridCol w="284380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ЗС</a:t>
                      </a:r>
                      <a:endParaRPr lang="ru-RU" sz="11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убежища</a:t>
                      </a:r>
                      <a:endParaRPr lang="ru-RU" sz="11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противорадиационные укрытия</a:t>
                      </a:r>
                      <a:endParaRPr lang="ru-RU" sz="11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укрытия</a:t>
                      </a:r>
                      <a:endParaRPr lang="ru-RU" sz="11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539552" y="404664"/>
            <a:ext cx="8229600" cy="864096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 165.1325800.2014 Инженерно-технические мероприятия по гражданской обороне.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Защитные сооружения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96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57307" cy="4100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 165.1325800.2014 Инженерно-технические мероприятия по гражданской обороне.</a:t>
            </a:r>
            <a:br>
              <a:rPr lang="ru-RU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Защитные сооружения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86679"/>
              </p:ext>
            </p:extLst>
          </p:nvPr>
        </p:nvGraphicFramePr>
        <p:xfrm>
          <a:off x="0" y="1453921"/>
          <a:ext cx="9144002" cy="5277675"/>
        </p:xfrm>
        <a:graphic>
          <a:graphicData uri="http://schemas.openxmlformats.org/drawingml/2006/table">
            <a:tbl>
              <a:tblPr/>
              <a:tblGrid>
                <a:gridCol w="1115616"/>
                <a:gridCol w="3866025"/>
                <a:gridCol w="1620396"/>
                <a:gridCol w="2541965"/>
              </a:tblGrid>
              <a:tr h="101047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степень ослабления проникающей радиации</a:t>
                      </a: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степень ослабления проникающей радиации</a:t>
                      </a:r>
                      <a: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ограждающими конструкциями, равную </a:t>
                      </a:r>
                      <a:r>
                        <a:rPr lang="ru-RU" sz="9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1000</a:t>
                      </a:r>
                      <a: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и обеспечивать защиту от воздействия избыточного давления во фронте воздушной ударной волны, равного 100 кПа (1 кгс/см ).</a:t>
                      </a:r>
                      <a:b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9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степенью ослабления радиации</a:t>
                      </a:r>
                      <a: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внешнего облучения, равную </a:t>
                      </a:r>
                      <a:r>
                        <a:rPr lang="ru-RU" sz="9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500.</a:t>
                      </a:r>
                      <a: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5972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Системы жизнеобеспечения убежищ должны обеспечивать непрерывное пребывание</a:t>
                      </a: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в них расчетного количества укрываемых </a:t>
                      </a:r>
                      <a:r>
                        <a:rPr lang="ru-RU" sz="900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 течение </a:t>
                      </a:r>
                      <a:r>
                        <a:rPr lang="ru-RU" sz="900" b="1" u="sng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двух суток</a:t>
                      </a: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9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двухсуточное</a:t>
                      </a:r>
                      <a: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пребывание укрываемых.</a:t>
                      </a:r>
                      <a:b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односуточное </a:t>
                      </a:r>
                      <a: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пребывание укрываемых.</a:t>
                      </a:r>
                      <a:b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0379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наибольшей работающей смены </a:t>
                      </a:r>
                      <a:r>
                        <a:rPr lang="ru-RU" sz="900" b="1" u="sng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объектов использования атомной энергии</a:t>
                      </a:r>
                      <a:r>
                        <a:rPr lang="ru-RU" sz="900" b="1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должны осуществлять в убежищах, расположенных в границах проектной застройки объектов использования атомной энергии и их санитарно-защитной зоны, рассчитанных на избыточное давление во фронте воздушной ударной волны, равное 200 кПа (</a:t>
                      </a:r>
                      <a:r>
                        <a:rPr lang="ru-RU" sz="900" b="1" u="sng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кгс/см</a:t>
                      </a:r>
                      <a:r>
                        <a:rPr lang="ru-RU" sz="900" b="1" u="sng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 и степень ослабления проникающей радиации ограждающими конструкциями, равную 5000, содержащихся в готовности к немедленному приему укрываемых. Системы жизнеобеспечения убежищ должны быть рассчитаны на пятисуточное пребывание укрываемы</a:t>
                      </a: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укрытие расположено одновременно в зоне возможных разрушений и </a:t>
                      </a:r>
                      <a:r>
                        <a:rPr lang="ru-RU" sz="900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зоне возможного радиоактивного загрязнения</a:t>
                      </a: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должна быть предусмотрена дополнительная защита ограждающих его конструкций от проникающей радиации со степенью ослабления радиации внешнего воздействия, равной </a:t>
                      </a:r>
                      <a:r>
                        <a:rPr lang="ru-RU" sz="900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500,</a:t>
                      </a: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а системы жизнеобеспечения укрытия должны быть рассчитаны на двухсуточное пребывание укрываемых</a:t>
                      </a:r>
                      <a:r>
                        <a:rPr lang="ru-RU" sz="900" spc="10" dirty="0" smtClean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43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pc="1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Воздухоснабжение</a:t>
                      </a:r>
                      <a:endParaRPr lang="ru-RU" sz="9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по двум режимам</a:t>
                      </a:r>
                      <a:r>
                        <a:rPr lang="ru-RU" sz="9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: чистой вентиляции</a:t>
                      </a: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(1-й режим) и </a:t>
                      </a:r>
                      <a:r>
                        <a:rPr lang="ru-RU" sz="900" b="1" spc="1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фильтровентиляции</a:t>
                      </a: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(2-й режим</a:t>
                      </a:r>
                      <a:r>
                        <a:rPr lang="ru-RU" sz="900" spc="10" dirty="0" smtClean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).</a:t>
                      </a: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 местах возможной опасной загазованности воздуха продуктами горения, в зонах возможного химического заражения, следует предусматривать режим </a:t>
                      </a:r>
                      <a:r>
                        <a:rPr lang="ru-RU" sz="9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полной или частичной изоляции</a:t>
                      </a: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(3-й режим).</a:t>
                      </a:r>
                      <a:b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чистой вентиляции</a:t>
                      </a: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(1-й режим) и </a:t>
                      </a:r>
                      <a:r>
                        <a:rPr lang="ru-RU" sz="900" b="1" spc="1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фильтровентиляции</a:t>
                      </a:r>
                      <a:r>
                        <a:rPr lang="ru-RU" sz="9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(2-й режим</a:t>
                      </a: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900" b="1" spc="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естественной вентиляции</a:t>
                      </a:r>
                      <a: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br>
                        <a:rPr lang="ru-RU" sz="900" b="1" spc="10" dirty="0">
                          <a:solidFill>
                            <a:srgbClr val="2D2D2D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endParaRPr lang="ru-RU" sz="9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8516" marR="28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9572" name="AutoShape 4" descr="СП 165.1325800.2014 Инженерно-технические мероприятия по гражданской обороне. Актуализированная редакция СНиП 2.01.51-90"/>
          <p:cNvSpPr>
            <a:spLocks noChangeAspect="1" noChangeArrowheads="1"/>
          </p:cNvSpPr>
          <p:nvPr/>
        </p:nvSpPr>
        <p:spPr bwMode="auto">
          <a:xfrm>
            <a:off x="-292" y="0"/>
            <a:ext cx="105066" cy="21968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400"/>
          </a:p>
        </p:txBody>
      </p:sp>
      <p:sp>
        <p:nvSpPr>
          <p:cNvPr id="109571" name="AutoShape 3" descr="СП 165.1325800.2014 Инженерно-технические мероприятия по гражданской обороне. Актуализированная редакция СНиП 2.01.51-90"/>
          <p:cNvSpPr>
            <a:spLocks noChangeAspect="1" noChangeArrowheads="1"/>
          </p:cNvSpPr>
          <p:nvPr/>
        </p:nvSpPr>
        <p:spPr bwMode="auto">
          <a:xfrm>
            <a:off x="-292" y="0"/>
            <a:ext cx="105066" cy="21968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40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523999"/>
              </p:ext>
            </p:extLst>
          </p:nvPr>
        </p:nvGraphicFramePr>
        <p:xfrm>
          <a:off x="-7857" y="1052736"/>
          <a:ext cx="9143999" cy="368046"/>
        </p:xfrm>
        <a:graphic>
          <a:graphicData uri="http://schemas.openxmlformats.org/drawingml/2006/table">
            <a:tbl>
              <a:tblPr/>
              <a:tblGrid>
                <a:gridCol w="1051880"/>
                <a:gridCol w="3949611"/>
                <a:gridCol w="1634836"/>
                <a:gridCol w="2507672"/>
              </a:tblGrid>
              <a:tr h="356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10" dirty="0">
                          <a:solidFill>
                            <a:srgbClr val="2D2D2D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убежища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10" dirty="0">
                          <a:solidFill>
                            <a:srgbClr val="2D2D2D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противорадиационные укрытия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10" dirty="0">
                          <a:solidFill>
                            <a:srgbClr val="2D2D2D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укрытия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858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908720"/>
            <a:ext cx="835292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Изменения,</a:t>
            </a:r>
            <a:b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вносимые в Правила эксплуатации защитных сооружений гражданской обороны, утвержденные приказом МЧС России от 15.12.2002 № 583</a:t>
            </a:r>
          </a:p>
          <a:p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Организации, эксплуатирующие убежища или ПРУ при отсутствии потребности в укрытии населения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для которого в соответствии с постановлением Правительства Российской Федерации от 29 ноября 1999 г. № 1309 «О порядке создания убежищ и иных объектов гражданской обороны») создаются ПРУ или укрытия, </a:t>
            </a:r>
            <a:r>
              <a:rPr lang="ru-RU" sz="16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осуществляют по согласованию с МЧС России эксплуатацию данных убежищ в качестве ПРУ или укрытий, либо ПРУ в качестве укрытий.</a:t>
            </a:r>
          </a:p>
          <a:p>
            <a:endParaRPr lang="ru-RU" sz="1600" b="1" i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 убежищам, эксплуатируемым в качестве ПРУ или укрытий, и ПРУ, эксплуатируемым в качестве укрытий, предъявляются требования, установленные настоящими Правилами для ПРУ или укрытий соответственно. При этом в журнале учета ЗС ГО в примечании делается запись об эксплуатации убежища в качестве ПРУ или укрытия, либо ПРУ в качестве укрытия, заверенная подписью (с расшифровкой) и печатью организации (при наличии), эксплуатирующей ЗС ГО, и территориального органа МЧС России».</a:t>
            </a:r>
          </a:p>
          <a:p>
            <a:pPr algn="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25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2773</TotalTime>
  <Words>5461</Words>
  <Application>Microsoft Office PowerPoint</Application>
  <PresentationFormat>Экран (4:3)</PresentationFormat>
  <Paragraphs>1170</Paragraphs>
  <Slides>57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6" baseType="lpstr">
      <vt:lpstr>Arial</vt:lpstr>
      <vt:lpstr>Arial Black</vt:lpstr>
      <vt:lpstr>Bookman Old Style</vt:lpstr>
      <vt:lpstr>Calibri</vt:lpstr>
      <vt:lpstr>Constantia</vt:lpstr>
      <vt:lpstr>Times New Roman</vt:lpstr>
      <vt:lpstr>Wingdings</vt:lpstr>
      <vt:lpstr>Wingdings 2</vt:lpstr>
      <vt:lpstr>Поток</vt:lpstr>
      <vt:lpstr>Презентация PowerPoint</vt:lpstr>
      <vt:lpstr>ЗАДАЧИ ИНЖЕНЕРНОЙ ЗАЩИТЫ НАСЕЛЕНИЯ</vt:lpstr>
      <vt:lpstr>Презентация PowerPoint</vt:lpstr>
      <vt:lpstr>Презентация PowerPoint</vt:lpstr>
      <vt:lpstr>Презентация PowerPoint</vt:lpstr>
      <vt:lpstr>СП 165.1325800.2014 Инженерно-технические мероприятия по гражданской обороне. Защитные сооружения</vt:lpstr>
      <vt:lpstr>Презентация PowerPoint</vt:lpstr>
      <vt:lpstr>  СП 165.1325800.2014 Инженерно-технические мероприятия по гражданской обороне. Защитные сооружения</vt:lpstr>
      <vt:lpstr>Презентация PowerPoint</vt:lpstr>
      <vt:lpstr>ПОНЯТИЕ УБЕЖИЩ И ТРЕБОВАНИЯ , ПРЕДЪЯВЛЯЕМЫЕ К НИМ</vt:lpstr>
      <vt:lpstr>Презентация PowerPoint</vt:lpstr>
      <vt:lpstr>Презентация PowerPoint</vt:lpstr>
      <vt:lpstr>ТРЕБОВАНИЯ , ПРЕДЪЯВЛЯЕМЫЕ К УБЕЖИЩАМ</vt:lpstr>
      <vt:lpstr>ТРЕБОВАНИЯ , ПРЕДЪЯВЛЯЕМЫЕ К УБЕЖИЩАМ</vt:lpstr>
      <vt:lpstr>ТРЕБОВАНИЯ , ПРЕДЪЯВЛЯЕМЫЕ К ВХОДАМ В УБЕЖИЩА</vt:lpstr>
      <vt:lpstr>ТРЕБОВАНИЯ , ПРЕДЪЯВЛЯЕМЫЕ К ВХОДАМ В УБЕЖИЩА</vt:lpstr>
      <vt:lpstr>РЕЖИМЫ ВЕНТИЛЯЦИИ В УБЕЖИЩАХ</vt:lpstr>
      <vt:lpstr>СОСТАВ  ФИЛЬТРОВЕНТИЛЯЦИОННОГО АГРЕГАТА (ФВА-49)</vt:lpstr>
      <vt:lpstr>РЕЖИМЫ ВЕНТИЛЯЦИИ В УБЕЖИЩАХ</vt:lpstr>
      <vt:lpstr>ТРЕБОВАНИЯ , ПРЕДЪЯВЛЯЕМЫЕ К УБЕЖИЩАМ</vt:lpstr>
      <vt:lpstr>ЗАЩИЩЕННАЯ ДИЗЕЛЬНАЯ ЭЛЕКТРОСТАНЦИЯ</vt:lpstr>
      <vt:lpstr>ПОНЯТИЕ ПРУ И ТРЕБОВАНИЯ , ПРЕДЪЯВЛЯЕМЫЕ К НИМ</vt:lpstr>
      <vt:lpstr>ПОМЕЩЕНИЯ, ПРИСПОСАБЛИВАЕМЫЕ ПОД ПРУ</vt:lpstr>
      <vt:lpstr>ТРЕБОВАНИЯ , ПРЕДЪЯВЛЯЕМЫЕ К ПРУ</vt:lpstr>
      <vt:lpstr>ТРЕБОВАНИЯ , ПРЕДЪЯВЛЯЕМЫЕ К ПРУ</vt:lpstr>
      <vt:lpstr>ПОНЯТИЕ ПРОСТЕЙШИХ УКРЫТИЙ И ТРЕБОВАНИЯ, ПРЕДЪЯВЛЯЕМЫЕ К НИМ</vt:lpstr>
      <vt:lpstr>Презентация PowerPoint</vt:lpstr>
      <vt:lpstr>ВИДЫ ПРОСТЕЙШИХ УКРЫТИЙ</vt:lpstr>
      <vt:lpstr>Презентация PowerPoint</vt:lpstr>
      <vt:lpstr>БЫСТРОВОЗВОДИМЫЕ ЗС ГО</vt:lpstr>
      <vt:lpstr>«БУНКЕР –АМ»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БВУ из сборных элементов</vt:lpstr>
      <vt:lpstr>Презентация PowerPoint</vt:lpstr>
      <vt:lpstr>Презентация PowerPoint</vt:lpstr>
      <vt:lpstr>Презентация PowerPoint</vt:lpstr>
      <vt:lpstr>ПРЯДОК ЭКСПЛУАТАЦИИ ЗАЩИТНЫХ СООРУЖЕНИЙ</vt:lpstr>
      <vt:lpstr>Схема организации звена по обслуживанию защитных сооружений (вместимостью 150 человек и менее)</vt:lpstr>
      <vt:lpstr>Презентация PowerPoint</vt:lpstr>
      <vt:lpstr>ГРУППА ПО ОБСЛУЖИВАНИЮ ЗАЩИТНЫХ СООРУЖЕНИЙ  (вместимостью более 600 чел.)</vt:lpstr>
      <vt:lpstr>Документация ЗС</vt:lpstr>
      <vt:lpstr>Презентация PowerPoint</vt:lpstr>
      <vt:lpstr>ТАБЕЛЬ ОСНАЩЕНИЯ УБЕЖИЩА</vt:lpstr>
      <vt:lpstr>ТАБЕЛЬ ОСНАЩЕНИЯ УБЕЖИЩА</vt:lpstr>
      <vt:lpstr>ТАБЕЛЬ ОСНАЩЕНИЯ УБЕЖИЩА</vt:lpstr>
      <vt:lpstr>Презентация PowerPoint</vt:lpstr>
      <vt:lpstr>Презентация PowerPoint</vt:lpstr>
      <vt:lpstr>Презентация PowerPoint</vt:lpstr>
      <vt:lpstr>ПОРЯДОК ПРИВЕДЕНИЯ ЗС В ГОТОВНОСТЬ К ПРИЕМУ УКРЫВАЕМЫХ</vt:lpstr>
      <vt:lpstr>ПОРЯДОК ОБОЗНАЧЕНИЯ ЗАЩИТНЫХ СООРУЖЕНИЙ И МАРШРУТОВ ДВИЖЕНИЯ К НИМ</vt:lpstr>
      <vt:lpstr>ПОРЯДОК ОБОЗНАЧЕНИЯ ЗАЩИТНЫХ СООРУЖЕНИЙ И МАРШРУТОВ ДВИЖЕНИЯ К НИМ</vt:lpstr>
      <vt:lpstr>        ПОРЯДОК ЗАПОЛНЕНИЯ ЗАЩИТНОГО СООРУЖЕНИЯ</vt:lpstr>
    </vt:vector>
  </TitlesOfParts>
  <Company>УМС ГОЧС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НОРМАТИВНО-ПРАВОВОЕ РЕГУЛИРОВАНИЕ ПО ОРГАНИЗАЦИИ И ОСУЩЕСТВЛЕНИЮ ОБУЧЕНИЯ НАСЕЛЕНИЯ В ОБЛАСТИ ГО, ЗАЩИТЫ ОТ ЧС, ПОЖАРНОЙ БЕЗОПАСНОСТИ И БЕЗОПАСНОСТИ ЛЮДЕЙ НА ВОДНЫХ ОБЪЕКТАХ</dc:title>
  <cp:lastModifiedBy>RePack by Diakov</cp:lastModifiedBy>
  <cp:revision>285</cp:revision>
  <dcterms:created xsi:type="dcterms:W3CDTF">2009-07-14T06:41:12Z</dcterms:created>
  <dcterms:modified xsi:type="dcterms:W3CDTF">2022-11-23T10:53:23Z</dcterms:modified>
</cp:coreProperties>
</file>